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</p:sldIdLst>
  <p:sldSz cx="9144000" cy="6858000" type="screen4x3"/>
  <p:notesSz cx="1023302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9.png"/><Relationship Id="rId18" Type="http://schemas.openxmlformats.org/officeDocument/2006/relationships/image" Target="../media/image69.png"/><Relationship Id="rId3" Type="http://schemas.openxmlformats.org/officeDocument/2006/relationships/image" Target="../media/image8.png"/><Relationship Id="rId21" Type="http://schemas.openxmlformats.org/officeDocument/2006/relationships/image" Target="../media/image51.png"/><Relationship Id="rId7" Type="http://schemas.openxmlformats.org/officeDocument/2006/relationships/image" Target="../media/image64.png"/><Relationship Id="rId12" Type="http://schemas.openxmlformats.org/officeDocument/2006/relationships/image" Target="../media/image17.jpeg"/><Relationship Id="rId17" Type="http://schemas.openxmlformats.org/officeDocument/2006/relationships/image" Target="../media/image68.png"/><Relationship Id="rId2" Type="http://schemas.openxmlformats.org/officeDocument/2006/relationships/image" Target="../media/image7.png"/><Relationship Id="rId16" Type="http://schemas.openxmlformats.org/officeDocument/2006/relationships/image" Target="../media/image6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61.png"/><Relationship Id="rId10" Type="http://schemas.openxmlformats.org/officeDocument/2006/relationships/image" Target="../media/image15.png"/><Relationship Id="rId19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14.png"/><Relationship Id="rId14" Type="http://schemas.openxmlformats.org/officeDocument/2006/relationships/image" Target="../media/image66.png"/><Relationship Id="rId22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7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7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5.png"/><Relationship Id="rId5" Type="http://schemas.openxmlformats.org/officeDocument/2006/relationships/image" Target="../media/image10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83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82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83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85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83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86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.png"/><Relationship Id="rId7" Type="http://schemas.openxmlformats.org/officeDocument/2006/relationships/image" Target="../media/image88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87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5.png"/><Relationship Id="rId5" Type="http://schemas.openxmlformats.org/officeDocument/2006/relationships/image" Target="../media/image10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01.png"/><Relationship Id="rId9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106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05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image" Target="../media/image10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8.png"/><Relationship Id="rId7" Type="http://schemas.openxmlformats.org/officeDocument/2006/relationships/image" Target="../media/image1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.png"/><Relationship Id="rId7" Type="http://schemas.openxmlformats.org/officeDocument/2006/relationships/image" Target="../media/image119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18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1.png"/><Relationship Id="rId7" Type="http://schemas.openxmlformats.org/officeDocument/2006/relationships/image" Target="../media/image1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8.png"/><Relationship Id="rId7" Type="http://schemas.openxmlformats.org/officeDocument/2006/relationships/image" Target="../media/image125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24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.png"/><Relationship Id="rId7" Type="http://schemas.openxmlformats.org/officeDocument/2006/relationships/image" Target="../media/image1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9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8.png"/><Relationship Id="rId7" Type="http://schemas.openxmlformats.org/officeDocument/2006/relationships/image" Target="../media/image158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57.pn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8.png"/><Relationship Id="rId7" Type="http://schemas.openxmlformats.org/officeDocument/2006/relationships/image" Target="../media/image1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8.png"/><Relationship Id="rId7" Type="http://schemas.openxmlformats.org/officeDocument/2006/relationships/image" Target="../media/image163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66.png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8.png"/><Relationship Id="rId7" Type="http://schemas.openxmlformats.org/officeDocument/2006/relationships/image" Target="../media/image168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67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8.png"/><Relationship Id="rId7" Type="http://schemas.openxmlformats.org/officeDocument/2006/relationships/image" Target="../media/image173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72.png"/><Relationship Id="rId9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8.png"/><Relationship Id="rId7" Type="http://schemas.openxmlformats.org/officeDocument/2006/relationships/image" Target="../media/image185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84.png"/><Relationship Id="rId9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89.png"/><Relationship Id="rId10" Type="http://schemas.openxmlformats.org/officeDocument/2006/relationships/image" Target="../media/image15.png"/><Relationship Id="rId4" Type="http://schemas.openxmlformats.org/officeDocument/2006/relationships/image" Target="../media/image188.png"/><Relationship Id="rId9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8.png"/><Relationship Id="rId7" Type="http://schemas.openxmlformats.org/officeDocument/2006/relationships/image" Target="../media/image19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96.png"/><Relationship Id="rId4" Type="http://schemas.openxmlformats.org/officeDocument/2006/relationships/image" Target="../media/image192.png"/><Relationship Id="rId9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8.png"/><Relationship Id="rId7" Type="http://schemas.openxmlformats.org/officeDocument/2006/relationships/image" Target="../media/image198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97.png"/><Relationship Id="rId9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1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12.png"/><Relationship Id="rId10" Type="http://schemas.openxmlformats.org/officeDocument/2006/relationships/image" Target="../media/image15.png"/><Relationship Id="rId4" Type="http://schemas.openxmlformats.org/officeDocument/2006/relationships/image" Target="../media/image211.png"/><Relationship Id="rId9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8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7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20.png"/><Relationship Id="rId5" Type="http://schemas.openxmlformats.org/officeDocument/2006/relationships/image" Target="../media/image10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215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8.png"/><Relationship Id="rId7" Type="http://schemas.openxmlformats.org/officeDocument/2006/relationships/image" Target="../media/image227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226.png"/><Relationship Id="rId9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9.png"/><Relationship Id="rId7" Type="http://schemas.openxmlformats.org/officeDocument/2006/relationships/image" Target="../media/image2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8.png"/><Relationship Id="rId7" Type="http://schemas.openxmlformats.org/officeDocument/2006/relationships/image" Target="../media/image2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32.png"/><Relationship Id="rId9" Type="http://schemas.openxmlformats.org/officeDocument/2006/relationships/image" Target="../media/image2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8.png"/><Relationship Id="rId7" Type="http://schemas.openxmlformats.org/officeDocument/2006/relationships/image" Target="../media/image237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236.png"/><Relationship Id="rId9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8.png"/><Relationship Id="rId7" Type="http://schemas.openxmlformats.org/officeDocument/2006/relationships/image" Target="../media/image244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243.png"/><Relationship Id="rId9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17.jpe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56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255.png"/><Relationship Id="rId4" Type="http://schemas.openxmlformats.org/officeDocument/2006/relationships/image" Target="../media/image251.png"/><Relationship Id="rId9" Type="http://schemas.openxmlformats.org/officeDocument/2006/relationships/image" Target="../media/image254.png"/><Relationship Id="rId1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139.png"/><Relationship Id="rId7" Type="http://schemas.openxmlformats.org/officeDocument/2006/relationships/image" Target="../media/image25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41.png"/><Relationship Id="rId10" Type="http://schemas.openxmlformats.org/officeDocument/2006/relationships/image" Target="../media/image15.png"/><Relationship Id="rId4" Type="http://schemas.openxmlformats.org/officeDocument/2006/relationships/image" Target="../media/image259.png"/><Relationship Id="rId9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8.png"/><Relationship Id="rId7" Type="http://schemas.openxmlformats.org/officeDocument/2006/relationships/image" Target="../media/image2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64.png"/><Relationship Id="rId4" Type="http://schemas.openxmlformats.org/officeDocument/2006/relationships/image" Target="../media/image260.png"/><Relationship Id="rId9" Type="http://schemas.openxmlformats.org/officeDocument/2006/relationships/image" Target="../media/image2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8.png"/><Relationship Id="rId7" Type="http://schemas.openxmlformats.org/officeDocument/2006/relationships/image" Target="../media/image2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65.png"/><Relationship Id="rId9" Type="http://schemas.openxmlformats.org/officeDocument/2006/relationships/image" Target="../media/image2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8.png"/><Relationship Id="rId7" Type="http://schemas.openxmlformats.org/officeDocument/2006/relationships/image" Target="../media/image2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69.png"/><Relationship Id="rId9" Type="http://schemas.openxmlformats.org/officeDocument/2006/relationships/image" Target="../media/image2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8.png"/><Relationship Id="rId7" Type="http://schemas.openxmlformats.org/officeDocument/2006/relationships/image" Target="../media/image2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74.png"/><Relationship Id="rId9" Type="http://schemas.openxmlformats.org/officeDocument/2006/relationships/image" Target="../media/image27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80.png"/><Relationship Id="rId10" Type="http://schemas.openxmlformats.org/officeDocument/2006/relationships/image" Target="../media/image284.png"/><Relationship Id="rId4" Type="http://schemas.openxmlformats.org/officeDocument/2006/relationships/image" Target="../media/image279.png"/><Relationship Id="rId9" Type="http://schemas.openxmlformats.org/officeDocument/2006/relationships/image" Target="../media/image28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87.png"/><Relationship Id="rId7" Type="http://schemas.openxmlformats.org/officeDocument/2006/relationships/image" Target="../media/image286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89.png"/><Relationship Id="rId10" Type="http://schemas.openxmlformats.org/officeDocument/2006/relationships/image" Target="../media/image15.png"/><Relationship Id="rId4" Type="http://schemas.openxmlformats.org/officeDocument/2006/relationships/image" Target="../media/image285.png"/><Relationship Id="rId9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90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9" Type="http://schemas.openxmlformats.org/officeDocument/2006/relationships/image" Target="../media/image2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5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139.png"/><Relationship Id="rId7" Type="http://schemas.openxmlformats.org/officeDocument/2006/relationships/image" Target="../media/image29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1.png"/><Relationship Id="rId4" Type="http://schemas.openxmlformats.org/officeDocument/2006/relationships/image" Target="../media/image29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8.png"/><Relationship Id="rId7" Type="http://schemas.openxmlformats.org/officeDocument/2006/relationships/image" Target="../media/image30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01.png"/><Relationship Id="rId9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8.png"/><Relationship Id="rId7" Type="http://schemas.openxmlformats.org/officeDocument/2006/relationships/image" Target="../media/image30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04.png"/><Relationship Id="rId9" Type="http://schemas.openxmlformats.org/officeDocument/2006/relationships/image" Target="../media/image30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8.png"/><Relationship Id="rId7" Type="http://schemas.openxmlformats.org/officeDocument/2006/relationships/image" Target="../media/image309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08.png"/><Relationship Id="rId9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314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313.png"/><Relationship Id="rId10" Type="http://schemas.openxmlformats.org/officeDocument/2006/relationships/image" Target="../media/image15.png"/><Relationship Id="rId4" Type="http://schemas.openxmlformats.org/officeDocument/2006/relationships/image" Target="../media/image312.png"/><Relationship Id="rId9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8.png"/><Relationship Id="rId7" Type="http://schemas.openxmlformats.org/officeDocument/2006/relationships/image" Target="../media/image3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5.png"/><Relationship Id="rId9" Type="http://schemas.openxmlformats.org/officeDocument/2006/relationships/image" Target="../media/image31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32.png"/><Relationship Id="rId7" Type="http://schemas.openxmlformats.org/officeDocument/2006/relationships/image" Target="../media/image320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34.png"/><Relationship Id="rId10" Type="http://schemas.openxmlformats.org/officeDocument/2006/relationships/image" Target="../media/image15.png"/><Relationship Id="rId4" Type="http://schemas.openxmlformats.org/officeDocument/2006/relationships/image" Target="../media/image319.png"/><Relationship Id="rId9" Type="http://schemas.openxmlformats.org/officeDocument/2006/relationships/image" Target="../media/image1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8.png"/><Relationship Id="rId7" Type="http://schemas.openxmlformats.org/officeDocument/2006/relationships/image" Target="../media/image3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8.png"/><Relationship Id="rId7" Type="http://schemas.openxmlformats.org/officeDocument/2006/relationships/image" Target="../media/image329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28.png"/><Relationship Id="rId9" Type="http://schemas.openxmlformats.org/officeDocument/2006/relationships/image" Target="../media/image1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11.png"/><Relationship Id="rId7" Type="http://schemas.openxmlformats.org/officeDocument/2006/relationships/image" Target="../media/image3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8.png"/><Relationship Id="rId7" Type="http://schemas.openxmlformats.org/officeDocument/2006/relationships/image" Target="../media/image3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40.png"/><Relationship Id="rId10" Type="http://schemas.openxmlformats.org/officeDocument/2006/relationships/image" Target="../media/image344.png"/><Relationship Id="rId4" Type="http://schemas.openxmlformats.org/officeDocument/2006/relationships/image" Target="../media/image339.png"/><Relationship Id="rId9" Type="http://schemas.openxmlformats.org/officeDocument/2006/relationships/image" Target="../media/image34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5.png"/><Relationship Id="rId7" Type="http://schemas.openxmlformats.org/officeDocument/2006/relationships/image" Target="../media/image3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47.png"/><Relationship Id="rId10" Type="http://schemas.openxmlformats.org/officeDocument/2006/relationships/image" Target="../media/image351.png"/><Relationship Id="rId4" Type="http://schemas.openxmlformats.org/officeDocument/2006/relationships/image" Target="../media/image346.png"/><Relationship Id="rId9" Type="http://schemas.openxmlformats.org/officeDocument/2006/relationships/image" Target="../media/image35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2.png"/><Relationship Id="rId7" Type="http://schemas.openxmlformats.org/officeDocument/2006/relationships/image" Target="../media/image355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354.png"/><Relationship Id="rId10" Type="http://schemas.openxmlformats.org/officeDocument/2006/relationships/image" Target="../media/image15.png"/><Relationship Id="rId4" Type="http://schemas.openxmlformats.org/officeDocument/2006/relationships/image" Target="../media/image353.png"/><Relationship Id="rId9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8.png"/><Relationship Id="rId7" Type="http://schemas.openxmlformats.org/officeDocument/2006/relationships/image" Target="../media/image358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57.png"/><Relationship Id="rId9" Type="http://schemas.openxmlformats.org/officeDocument/2006/relationships/image" Target="../media/image1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8.png"/><Relationship Id="rId7" Type="http://schemas.openxmlformats.org/officeDocument/2006/relationships/image" Target="../media/image361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60.png"/><Relationship Id="rId9" Type="http://schemas.openxmlformats.org/officeDocument/2006/relationships/image" Target="../media/image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8.png"/><Relationship Id="rId7" Type="http://schemas.openxmlformats.org/officeDocument/2006/relationships/image" Target="../media/image3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63.png"/><Relationship Id="rId9" Type="http://schemas.openxmlformats.org/officeDocument/2006/relationships/image" Target="../media/image36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1.png"/><Relationship Id="rId7" Type="http://schemas.openxmlformats.org/officeDocument/2006/relationships/image" Target="../media/image3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5.png"/><Relationship Id="rId10" Type="http://schemas.openxmlformats.org/officeDocument/2006/relationships/image" Target="../media/image371.png"/><Relationship Id="rId4" Type="http://schemas.openxmlformats.org/officeDocument/2006/relationships/image" Target="../media/image364.png"/><Relationship Id="rId9" Type="http://schemas.openxmlformats.org/officeDocument/2006/relationships/image" Target="../media/image37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8.png"/><Relationship Id="rId7" Type="http://schemas.openxmlformats.org/officeDocument/2006/relationships/image" Target="../media/image374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73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8.png"/><Relationship Id="rId21" Type="http://schemas.openxmlformats.org/officeDocument/2006/relationships/image" Target="../media/image53.png"/><Relationship Id="rId7" Type="http://schemas.openxmlformats.org/officeDocument/2006/relationships/image" Target="../media/image43.png"/><Relationship Id="rId12" Type="http://schemas.openxmlformats.org/officeDocument/2006/relationships/image" Target="../media/image17.jpe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15.png"/><Relationship Id="rId19" Type="http://schemas.openxmlformats.org/officeDocument/2006/relationships/image" Target="../media/image51.png"/><Relationship Id="rId4" Type="http://schemas.openxmlformats.org/officeDocument/2006/relationships/image" Target="../media/image42.png"/><Relationship Id="rId9" Type="http://schemas.openxmlformats.org/officeDocument/2006/relationships/image" Target="../media/image14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8.png"/><Relationship Id="rId7" Type="http://schemas.openxmlformats.org/officeDocument/2006/relationships/image" Target="../media/image374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76.png"/><Relationship Id="rId9" Type="http://schemas.openxmlformats.org/officeDocument/2006/relationships/image" Target="../media/image1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11.png"/><Relationship Id="rId7" Type="http://schemas.openxmlformats.org/officeDocument/2006/relationships/image" Target="../media/image374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313.png"/><Relationship Id="rId10" Type="http://schemas.openxmlformats.org/officeDocument/2006/relationships/image" Target="../media/image15.png"/><Relationship Id="rId4" Type="http://schemas.openxmlformats.org/officeDocument/2006/relationships/image" Target="../media/image377.png"/><Relationship Id="rId9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8.png"/><Relationship Id="rId7" Type="http://schemas.openxmlformats.org/officeDocument/2006/relationships/image" Target="../media/image3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83.png"/><Relationship Id="rId5" Type="http://schemas.openxmlformats.org/officeDocument/2006/relationships/image" Target="../media/image380.png"/><Relationship Id="rId10" Type="http://schemas.openxmlformats.org/officeDocument/2006/relationships/image" Target="../media/image382.png"/><Relationship Id="rId4" Type="http://schemas.openxmlformats.org/officeDocument/2006/relationships/image" Target="../media/image379.png"/><Relationship Id="rId9" Type="http://schemas.openxmlformats.org/officeDocument/2006/relationships/image" Target="../media/image38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39.png"/><Relationship Id="rId7" Type="http://schemas.openxmlformats.org/officeDocument/2006/relationships/image" Target="../media/image374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41.png"/><Relationship Id="rId10" Type="http://schemas.openxmlformats.org/officeDocument/2006/relationships/image" Target="../media/image15.png"/><Relationship Id="rId4" Type="http://schemas.openxmlformats.org/officeDocument/2006/relationships/image" Target="../media/image384.png"/><Relationship Id="rId9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5.png"/><Relationship Id="rId7" Type="http://schemas.openxmlformats.org/officeDocument/2006/relationships/image" Target="../media/image3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Relationship Id="rId9" Type="http://schemas.openxmlformats.org/officeDocument/2006/relationships/image" Target="../media/image3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12" y="3509771"/>
            <a:ext cx="3038856" cy="82296"/>
          </a:xfrm>
          <a:prstGeom prst="rect">
            <a:avLst/>
          </a:prstGeom>
        </p:spPr>
      </p:pic>
      <p:sp>
        <p:nvSpPr>
          <p:cNvPr id="8" name="object 1"/>
          <p:cNvSpPr/>
          <p:nvPr/>
        </p:nvSpPr>
        <p:spPr>
          <a:xfrm>
            <a:off x="1457325" y="3543808"/>
            <a:ext cx="2984500" cy="14224"/>
          </a:xfrm>
          <a:custGeom>
            <a:avLst/>
            <a:gdLst/>
            <a:ahLst/>
            <a:cxnLst/>
            <a:rect l="l" t="t" r="r" b="b"/>
            <a:pathLst>
              <a:path w="2984500" h="14224">
                <a:moveTo>
                  <a:pt x="6350" y="6350"/>
                </a:moveTo>
                <a:lnTo>
                  <a:pt x="2978150" y="7874"/>
                </a:lnTo>
              </a:path>
            </a:pathLst>
          </a:custGeom>
          <a:ln w="12700">
            <a:solidFill>
              <a:srgbClr val="E9E8E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32" y="3509771"/>
            <a:ext cx="3038856" cy="82296"/>
          </a:xfrm>
          <a:prstGeom prst="rect">
            <a:avLst/>
          </a:prstGeom>
        </p:spPr>
      </p:pic>
      <p:sp>
        <p:nvSpPr>
          <p:cNvPr id="9" name="object 2"/>
          <p:cNvSpPr/>
          <p:nvPr/>
        </p:nvSpPr>
        <p:spPr>
          <a:xfrm>
            <a:off x="4702175" y="3543808"/>
            <a:ext cx="2984500" cy="14224"/>
          </a:xfrm>
          <a:custGeom>
            <a:avLst/>
            <a:gdLst/>
            <a:ahLst/>
            <a:cxnLst/>
            <a:rect l="l" t="t" r="r" b="b"/>
            <a:pathLst>
              <a:path w="2984500" h="14224">
                <a:moveTo>
                  <a:pt x="6350" y="6350"/>
                </a:moveTo>
                <a:lnTo>
                  <a:pt x="2978150" y="7874"/>
                </a:lnTo>
              </a:path>
            </a:pathLst>
          </a:custGeom>
          <a:ln w="12700">
            <a:solidFill>
              <a:srgbClr val="E9E8E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80" y="3473196"/>
            <a:ext cx="150876" cy="150875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28" y="3544824"/>
            <a:ext cx="67056" cy="67056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4540377" y="352628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860"/>
                </a:moveTo>
                <a:cubicBezTo>
                  <a:pt x="0" y="10287"/>
                  <a:pt x="10160" y="0"/>
                  <a:pt x="22860" y="0"/>
                </a:cubicBezTo>
                <a:cubicBezTo>
                  <a:pt x="22860" y="0"/>
                  <a:pt x="22860" y="0"/>
                  <a:pt x="22860" y="0"/>
                </a:cubicBezTo>
                <a:lnTo>
                  <a:pt x="22860" y="0"/>
                </a:lnTo>
                <a:cubicBezTo>
                  <a:pt x="35433" y="0"/>
                  <a:pt x="45720" y="10287"/>
                  <a:pt x="45720" y="22860"/>
                </a:cubicBezTo>
                <a:cubicBezTo>
                  <a:pt x="45720" y="22860"/>
                  <a:pt x="45720" y="22860"/>
                  <a:pt x="45720" y="22860"/>
                </a:cubicBezTo>
                <a:lnTo>
                  <a:pt x="45720" y="22860"/>
                </a:lnTo>
                <a:cubicBezTo>
                  <a:pt x="45720" y="35560"/>
                  <a:pt x="35433" y="45720"/>
                  <a:pt x="22860" y="45720"/>
                </a:cubicBezTo>
                <a:cubicBezTo>
                  <a:pt x="22860" y="45720"/>
                  <a:pt x="22860" y="45720"/>
                  <a:pt x="22860" y="45720"/>
                </a:cubicBezTo>
                <a:lnTo>
                  <a:pt x="22860" y="45720"/>
                </a:lnTo>
                <a:cubicBezTo>
                  <a:pt x="10160" y="45720"/>
                  <a:pt x="0" y="35560"/>
                  <a:pt x="0" y="22860"/>
                </a:cubicBezTo>
                <a:cubicBezTo>
                  <a:pt x="0" y="22860"/>
                  <a:pt x="0" y="22860"/>
                  <a:pt x="0" y="22860"/>
                </a:cubicBezTo>
                <a:close/>
              </a:path>
            </a:pathLst>
          </a:custGeom>
          <a:solidFill>
            <a:srgbClr val="FEB80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4521327" y="35072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19050" y="41910"/>
                </a:moveTo>
                <a:cubicBezTo>
                  <a:pt x="19050" y="29337"/>
                  <a:pt x="29210" y="19050"/>
                  <a:pt x="41910" y="19050"/>
                </a:cubicBezTo>
                <a:cubicBezTo>
                  <a:pt x="41910" y="19050"/>
                  <a:pt x="41910" y="19050"/>
                  <a:pt x="41910" y="19050"/>
                </a:cubicBezTo>
                <a:lnTo>
                  <a:pt x="41910" y="19050"/>
                </a:lnTo>
                <a:cubicBezTo>
                  <a:pt x="54483" y="19050"/>
                  <a:pt x="64770" y="29337"/>
                  <a:pt x="64770" y="41910"/>
                </a:cubicBezTo>
                <a:cubicBezTo>
                  <a:pt x="64770" y="41910"/>
                  <a:pt x="64770" y="41910"/>
                  <a:pt x="64770" y="41910"/>
                </a:cubicBezTo>
                <a:lnTo>
                  <a:pt x="64770" y="41910"/>
                </a:lnTo>
                <a:cubicBezTo>
                  <a:pt x="64770" y="54610"/>
                  <a:pt x="54483" y="64770"/>
                  <a:pt x="41910" y="64770"/>
                </a:cubicBezTo>
                <a:cubicBezTo>
                  <a:pt x="41910" y="64770"/>
                  <a:pt x="41910" y="64770"/>
                  <a:pt x="41910" y="64770"/>
                </a:cubicBezTo>
                <a:lnTo>
                  <a:pt x="41910" y="64770"/>
                </a:lnTo>
                <a:cubicBezTo>
                  <a:pt x="29210" y="64770"/>
                  <a:pt x="19050" y="54610"/>
                  <a:pt x="19050" y="41910"/>
                </a:cubicBezTo>
                <a:cubicBezTo>
                  <a:pt x="19050" y="41910"/>
                  <a:pt x="19050" y="41910"/>
                  <a:pt x="19050" y="41910"/>
                </a:cubicBezTo>
                <a:close/>
              </a:path>
            </a:pathLst>
          </a:custGeom>
          <a:ln w="38100">
            <a:solidFill>
              <a:srgbClr val="FEB80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5"/>
          <p:cNvSpPr/>
          <p:nvPr/>
        </p:nvSpPr>
        <p:spPr>
          <a:xfrm>
            <a:off x="0" y="4648200"/>
            <a:ext cx="4953000" cy="1447800"/>
          </a:xfrm>
          <a:custGeom>
            <a:avLst/>
            <a:gdLst/>
            <a:ahLst/>
            <a:cxnLst/>
            <a:rect l="l" t="t" r="r" b="b"/>
            <a:pathLst>
              <a:path w="4953000" h="1447800">
                <a:moveTo>
                  <a:pt x="0" y="1447800"/>
                </a:moveTo>
                <a:lnTo>
                  <a:pt x="0" y="0"/>
                </a:lnTo>
                <a:lnTo>
                  <a:pt x="4953000" y="0"/>
                </a:lnTo>
                <a:lnTo>
                  <a:pt x="4953000" y="1447800"/>
                </a:lnTo>
                <a:lnTo>
                  <a:pt x="0" y="1447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9150"/>
            <a:ext cx="4972050" cy="14859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014374" y="4760748"/>
            <a:ext cx="2999091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>
                <a:solidFill>
                  <a:srgbClr val="C00000"/>
                </a:solidFill>
                <a:latin typeface="Constantia"/>
                <a:cs typeface="Constantia"/>
              </a:rPr>
              <a:t>CHAPTER </a:t>
            </a:r>
            <a:r>
              <a:rPr lang="en-US" sz="2800" b="1" spc="10" dirty="0" smtClean="0">
                <a:solidFill>
                  <a:srgbClr val="C00000"/>
                </a:solidFill>
                <a:latin typeface="Constantia"/>
                <a:cs typeface="Constantia"/>
              </a:rPr>
              <a:t>THREE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152777" y="5263668"/>
            <a:ext cx="743583" cy="3550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00000"/>
                </a:solidFill>
                <a:latin typeface="Constantia"/>
                <a:cs typeface="Constantia"/>
              </a:rPr>
              <a:t>CSS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93394" y="5757367"/>
            <a:ext cx="342107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C00000"/>
                </a:solidFill>
                <a:latin typeface="Constantia"/>
                <a:cs typeface="Constantia"/>
              </a:rPr>
              <a:t>Cascading Style Sheet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6" name="object 6"/>
          <p:cNvSpPr/>
          <p:nvPr/>
        </p:nvSpPr>
        <p:spPr>
          <a:xfrm>
            <a:off x="4191000" y="6477000"/>
            <a:ext cx="4953000" cy="381000"/>
          </a:xfrm>
          <a:custGeom>
            <a:avLst/>
            <a:gdLst/>
            <a:ahLst/>
            <a:cxnLst/>
            <a:rect l="l" t="t" r="r" b="b"/>
            <a:pathLst>
              <a:path w="4953000" h="381000">
                <a:moveTo>
                  <a:pt x="0" y="380998"/>
                </a:moveTo>
                <a:lnTo>
                  <a:pt x="0" y="0"/>
                </a:lnTo>
                <a:lnTo>
                  <a:pt x="4953000" y="0"/>
                </a:lnTo>
                <a:lnTo>
                  <a:pt x="4953000" y="380998"/>
                </a:lnTo>
                <a:lnTo>
                  <a:pt x="0" y="38099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377694"/>
            <a:ext cx="6480047" cy="5480304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591131"/>
            <a:ext cx="3693350" cy="33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The Universal Selectors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24840" y="3016706"/>
            <a:ext cx="4033300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The Descendant Selectors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3409417"/>
            <a:ext cx="5697097" cy="5806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110" spc="10" dirty="0">
                <a:solidFill>
                  <a:srgbClr val="C00000"/>
                </a:solidFill>
                <a:latin typeface="Constantia"/>
                <a:cs typeface="Constantia"/>
              </a:rPr>
              <a:t>to select an element only when it lies inside a</a:t>
            </a:r>
            <a:endParaRPr sz="21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particular element.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4725365"/>
            <a:ext cx="290474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The Child Selectors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36624" y="5128882"/>
            <a:ext cx="5250826" cy="2667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100" spc="10" dirty="0">
                <a:solidFill>
                  <a:srgbClr val="C00000"/>
                </a:solidFill>
                <a:latin typeface="Constantia"/>
                <a:cs typeface="Constantia"/>
              </a:rPr>
              <a:t>to select direct child of a particular element</a:t>
            </a:r>
            <a:endParaRPr sz="2100">
              <a:latin typeface="Constantia"/>
              <a:cs typeface="Constantia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6149340" cy="89001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067044" cy="809244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2308860"/>
            <a:ext cx="5440680" cy="670560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8" y="2316480"/>
            <a:ext cx="2636520" cy="63093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2404872"/>
            <a:ext cx="5248656" cy="478536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" y="2412492"/>
            <a:ext cx="2444495" cy="438911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615694" y="2547116"/>
            <a:ext cx="2240273" cy="254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*{color:green;}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3985260"/>
            <a:ext cx="5440680" cy="67056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" y="3992880"/>
            <a:ext cx="3195828" cy="630936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72" y="4081271"/>
            <a:ext cx="5248656" cy="478536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" y="4088892"/>
            <a:ext cx="3003804" cy="43891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539494" y="4223924"/>
            <a:ext cx="2799118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ul em{color:green;}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2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5356860"/>
            <a:ext cx="5440680" cy="690372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" y="5364480"/>
            <a:ext cx="3614928" cy="630936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72" y="5452872"/>
            <a:ext cx="5248656" cy="498348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" y="5460492"/>
            <a:ext cx="3422904" cy="43891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539494" y="5595778"/>
            <a:ext cx="3218029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body &gt; p{color:green;}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424940"/>
            <a:ext cx="6917435" cy="320802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26057"/>
            <a:ext cx="338602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The Attribute Selectors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36624" y="2061959"/>
            <a:ext cx="6156005" cy="2667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100" spc="10" dirty="0">
                <a:solidFill>
                  <a:srgbClr val="C00000"/>
                </a:solidFill>
                <a:latin typeface="Constantia"/>
                <a:cs typeface="Constantia"/>
              </a:rPr>
              <a:t>to select HTML elements with particular attributes.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3567099"/>
            <a:ext cx="3079716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Grouping Selectors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990073"/>
            <a:ext cx="5886487" cy="2666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100" spc="10" dirty="0">
                <a:solidFill>
                  <a:srgbClr val="C00000"/>
                </a:solidFill>
                <a:latin typeface="Constantia"/>
                <a:cs typeface="Constantia"/>
              </a:rPr>
              <a:t>to apply style to many selectors, just separate the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4310265"/>
            <a:ext cx="2736800" cy="2670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C00000"/>
                </a:solidFill>
                <a:latin typeface="Constantia"/>
                <a:cs typeface="Constantia"/>
              </a:rPr>
              <a:t>selectors with a comma</a:t>
            </a:r>
            <a:endParaRPr sz="2100">
              <a:latin typeface="Constantia"/>
              <a:cs typeface="Constantia"/>
            </a:endParaRPr>
          </a:p>
        </p:txBody>
      </p:sp>
      <p:pic>
        <p:nvPicPr>
          <p:cNvPr id="1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6149340" cy="890016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067044" cy="809244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08" y="3048038"/>
            <a:ext cx="7632192" cy="380996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768094" y="4757550"/>
            <a:ext cx="545437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solidFill>
                  <a:srgbClr val="8CF4F2"/>
                </a:solidFill>
                <a:latin typeface="Consolas"/>
                <a:cs typeface="Consolas"/>
              </a:rPr>
              <a:t>h1,h2,h3,#para,.classone{color:green;}</a:t>
            </a:r>
            <a:endParaRPr sz="1900">
              <a:latin typeface="Consolas"/>
              <a:cs typeface="Consolas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2334768"/>
            <a:ext cx="5516880" cy="690371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8" y="2343912"/>
            <a:ext cx="4034028" cy="630936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2430780"/>
            <a:ext cx="5324856" cy="498347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" y="2439924"/>
            <a:ext cx="3842004" cy="43891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615694" y="2573432"/>
            <a:ext cx="3637763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input[type]{color:green;}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3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2868168"/>
            <a:ext cx="5516880" cy="690372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8" y="2877312"/>
            <a:ext cx="5010912" cy="630936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2964180"/>
            <a:ext cx="5324856" cy="498348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" y="2973324"/>
            <a:ext cx="2025395" cy="438912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92" y="2973324"/>
            <a:ext cx="1322832" cy="438912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973324"/>
            <a:ext cx="2159507" cy="43891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5694" y="3107058"/>
            <a:ext cx="4615910" cy="254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input[type="text"]{color:green;}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578862"/>
            <a:ext cx="6586728" cy="5279136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80362"/>
            <a:ext cx="613130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A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combinator 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is something that explains the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365578"/>
            <a:ext cx="46225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relationship between the selectors.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3027248"/>
            <a:ext cx="623923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There are four different combinators in CSS3: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633445"/>
            <a:ext cx="271378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descendant selector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4208374"/>
            <a:ext cx="195241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child selector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4782922"/>
            <a:ext cx="322890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adjacent sibling selector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5357470"/>
            <a:ext cx="309363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general sibling selector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555236" cy="89001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471415" cy="809244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15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501140"/>
            <a:ext cx="6996684" cy="4091940"/>
          </a:xfrm>
          <a:prstGeom prst="rect">
            <a:avLst/>
          </a:prstGeom>
        </p:spPr>
      </p:pic>
      <p:pic>
        <p:nvPicPr>
          <p:cNvPr id="1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66519"/>
            <a:ext cx="25322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b="1" spc="10" dirty="0">
                <a:solidFill>
                  <a:srgbClr val="C00000"/>
                </a:solidFill>
                <a:latin typeface="Constantia"/>
                <a:cs typeface="Constantia"/>
              </a:rPr>
              <a:t>Descendant 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055532"/>
            <a:ext cx="6052846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Used to match all elements that are descendants of a specified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392337"/>
            <a:ext cx="871691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element.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767240"/>
            <a:ext cx="4843559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To select all &lt;p&gt; elements inside &lt;div&gt; elements: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3131146"/>
            <a:ext cx="3080464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70" spc="10" dirty="0">
                <a:solidFill>
                  <a:srgbClr val="C00000"/>
                </a:solidFill>
                <a:latin typeface="Constantia"/>
                <a:cs typeface="Constantia"/>
              </a:rPr>
              <a:t>div p { background-color: yellow; }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521862"/>
            <a:ext cx="1844802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b="1" spc="10" dirty="0">
                <a:solidFill>
                  <a:srgbClr val="C00000"/>
                </a:solidFill>
                <a:latin typeface="Constantia"/>
                <a:cs typeface="Constantia"/>
              </a:rPr>
              <a:t>Child 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3910494"/>
            <a:ext cx="6138977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Used to select all elements that are the immediate children of a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65224" y="4247450"/>
            <a:ext cx="1751040" cy="216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specified element.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4622583"/>
            <a:ext cx="6297820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2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To select all &lt;p&gt; elements that are immediate children of a &lt;div&gt;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65224" y="4959387"/>
            <a:ext cx="871691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element: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02334" y="5323268"/>
            <a:ext cx="318573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70" spc="10" dirty="0">
                <a:solidFill>
                  <a:srgbClr val="C00000"/>
                </a:solidFill>
                <a:latin typeface="Constantia"/>
                <a:cs typeface="Constantia"/>
              </a:rPr>
              <a:t>div &gt; p {background-color: yellow; }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1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555236" cy="89001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471415" cy="809244"/>
          </a:xfrm>
          <a:prstGeom prst="rect">
            <a:avLst/>
          </a:prstGeom>
        </p:spPr>
      </p:pic>
      <p:pic>
        <p:nvPicPr>
          <p:cNvPr id="1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16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40180"/>
            <a:ext cx="7338060" cy="4934712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16582"/>
            <a:ext cx="331798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b="1" spc="10" dirty="0">
                <a:solidFill>
                  <a:srgbClr val="C00000"/>
                </a:solidFill>
                <a:latin typeface="Constantia"/>
                <a:cs typeface="Constantia"/>
              </a:rPr>
              <a:t>Adjacent Sibling Selector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1957972"/>
            <a:ext cx="6521430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Used to select all elements that are the adjacent siblings of a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247532"/>
            <a:ext cx="1952822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specified element.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575192"/>
            <a:ext cx="6299900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Sibling elements must have the same parent element, and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2864752"/>
            <a:ext cx="1114144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"adjacent"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192666"/>
            <a:ext cx="6464605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To select all &lt;p&gt; elements that are placed immediately after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65224" y="3482226"/>
            <a:ext cx="1706493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&lt;div&gt; elements: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3803447"/>
            <a:ext cx="343438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div + p { background-color: yellow; }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246269"/>
            <a:ext cx="3214859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b="1" spc="10" dirty="0">
                <a:solidFill>
                  <a:srgbClr val="C00000"/>
                </a:solidFill>
                <a:latin typeface="Constantia"/>
                <a:cs typeface="Constantia"/>
              </a:rPr>
              <a:t>General Sibling Selector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4587507"/>
            <a:ext cx="6185284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Used to select all elements that are siblings of a specified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65224" y="4877067"/>
            <a:ext cx="970391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element.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90904" y="5204727"/>
            <a:ext cx="6665906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To select all &lt;p&gt; elements that are siblings of &lt;div&gt; elements: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02334" y="5525973"/>
            <a:ext cx="3434149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div ~ p { background-color: yellow; }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1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555236" cy="890016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471415" cy="809244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1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1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6701028" cy="4210812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6260353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7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570" spc="10" dirty="0">
                <a:solidFill>
                  <a:srgbClr val="0070C0"/>
                </a:solidFill>
                <a:latin typeface="Constantia"/>
                <a:cs typeface="Constantia"/>
              </a:rPr>
              <a:t>There are three ways of embedding a style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362885"/>
            <a:ext cx="4832636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definition to an HTML document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980004"/>
            <a:ext cx="288676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External style sheet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566744"/>
            <a:ext cx="2845613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Internal style sheet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4153865"/>
            <a:ext cx="1795577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Inline style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1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213860" cy="89001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128515" cy="809244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99616"/>
            <a:ext cx="7388352" cy="5020056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76018"/>
            <a:ext cx="245341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External style sheet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105800"/>
            <a:ext cx="6645436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you can change the look of an entire website by changing just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482228"/>
            <a:ext cx="895746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one file!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897010"/>
            <a:ext cx="6656273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Each page must include a reference to the external style sheet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3273438"/>
            <a:ext cx="3095140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file inside the &lt;link&gt; element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4102494"/>
            <a:ext cx="3621569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can be written in any text editor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4517403"/>
            <a:ext cx="5880646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the style sheet file must be saved with a .css extension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5346459"/>
            <a:ext cx="157959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0070C0"/>
                </a:solidFill>
                <a:latin typeface="Constantia"/>
                <a:cs typeface="Constantia"/>
              </a:rPr>
              <a:t>s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1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690616" cy="89001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605271" cy="809244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" y="3470148"/>
            <a:ext cx="7117080" cy="621792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12" y="3489959"/>
            <a:ext cx="6918960" cy="54864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3566159"/>
            <a:ext cx="6925056" cy="429768"/>
          </a:xfrm>
          <a:prstGeom prst="rect">
            <a:avLst/>
          </a:prstGeom>
        </p:spPr>
      </p:pic>
      <p:pic>
        <p:nvPicPr>
          <p:cNvPr id="19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4" y="3585972"/>
            <a:ext cx="391668" cy="356615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76" y="3585972"/>
            <a:ext cx="6393179" cy="356615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3585972"/>
            <a:ext cx="502920" cy="35661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310894" y="3696384"/>
            <a:ext cx="6558788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&lt;link rel="stylesheet" type="text/css" href="mystyle.css"&gt;</a:t>
            </a:r>
            <a:endParaRPr sz="1500">
              <a:latin typeface="Consolas"/>
              <a:cs typeface="Consolas"/>
            </a:endParaRPr>
          </a:p>
        </p:txBody>
      </p:sp>
      <p:pic>
        <p:nvPicPr>
          <p:cNvPr id="20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" y="4754880"/>
            <a:ext cx="4681728" cy="21031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06144" y="4982232"/>
            <a:ext cx="77772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body 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49578" y="5250456"/>
            <a:ext cx="322414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background-color: lightblue;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06144" y="5518680"/>
            <a:ext cx="22296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5787208"/>
            <a:ext cx="55517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h1 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49578" y="6055432"/>
            <a:ext cx="144559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color: navy;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49578" y="6323656"/>
            <a:ext cx="211308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margin-left: 20px;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06144" y="6591880"/>
            <a:ext cx="22296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86200" y="5638800"/>
            <a:ext cx="1524000" cy="348234"/>
          </a:xfrm>
          <a:custGeom>
            <a:avLst/>
            <a:gdLst/>
            <a:ahLst/>
            <a:cxnLst/>
            <a:rect l="l" t="t" r="r" b="b"/>
            <a:pathLst>
              <a:path w="1524000" h="348234">
                <a:moveTo>
                  <a:pt x="0" y="348234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348234"/>
                </a:lnTo>
                <a:lnTo>
                  <a:pt x="0" y="348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67150" y="5619750"/>
            <a:ext cx="1562100" cy="386334"/>
          </a:xfrm>
          <a:custGeom>
            <a:avLst/>
            <a:gdLst/>
            <a:ahLst/>
            <a:cxnLst/>
            <a:rect l="l" t="t" r="r" b="b"/>
            <a:pathLst>
              <a:path w="1562100" h="386334">
                <a:moveTo>
                  <a:pt x="19050" y="367284"/>
                </a:moveTo>
                <a:lnTo>
                  <a:pt x="19050" y="19050"/>
                </a:lnTo>
                <a:lnTo>
                  <a:pt x="1543050" y="19050"/>
                </a:lnTo>
                <a:lnTo>
                  <a:pt x="1543050" y="367284"/>
                </a:lnTo>
                <a:lnTo>
                  <a:pt x="19050" y="367284"/>
                </a:lnTo>
                <a:close/>
              </a:path>
            </a:pathLst>
          </a:custGeom>
          <a:ln w="38100">
            <a:solidFill>
              <a:srgbClr val="FEB80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0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5626608"/>
            <a:ext cx="1504188" cy="356616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978275" y="5736612"/>
            <a:ext cx="133502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mystyle.css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7397495" cy="530352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3060786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Internal style sheet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385390"/>
            <a:ext cx="667054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can be used if one single page has a unique style.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972384"/>
            <a:ext cx="617524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Internal styles are defined within the &lt;style&gt;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65224" y="3521024"/>
            <a:ext cx="598108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element, inside the head section of an HTML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4069664"/>
            <a:ext cx="765352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page: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690616" cy="890016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605271" cy="809244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48" y="3048038"/>
            <a:ext cx="6626352" cy="380996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758694" y="3990035"/>
            <a:ext cx="8766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&lt;head&gt;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758694" y="4291942"/>
            <a:ext cx="1002258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&lt;style&gt;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758694" y="4593920"/>
            <a:ext cx="8769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body 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258946" y="4895672"/>
            <a:ext cx="313715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background-color: linen;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758694" y="5197424"/>
            <a:ext cx="2514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758694" y="5499204"/>
            <a:ext cx="1126952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&lt;/style&gt;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758694" y="5801182"/>
            <a:ext cx="10019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&lt;/head&gt;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7447788" cy="4126991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2099525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Inline Styles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385390"/>
            <a:ext cx="633679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can be used to apply a unique style for a single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934284"/>
            <a:ext cx="11490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element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521024"/>
            <a:ext cx="664920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To use inline styles, add the style attribute to the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4069664"/>
            <a:ext cx="1616049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relevant tag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2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690616" cy="890016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605271" cy="809244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" y="3048038"/>
            <a:ext cx="8455152" cy="380996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29944" y="4600016"/>
            <a:ext cx="526120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b="1" spc="10" dirty="0">
                <a:solidFill>
                  <a:srgbClr val="8CF4F2"/>
                </a:solidFill>
                <a:latin typeface="Consolas"/>
                <a:cs typeface="Consolas"/>
              </a:rPr>
              <a:t>&lt;h1 style="color:blue;margin-left:30px;"&gt;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44294" y="4901768"/>
            <a:ext cx="23793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This is a heading.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29944" y="5203520"/>
            <a:ext cx="7498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&lt;/h1&gt;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479804"/>
            <a:ext cx="7426452" cy="4413504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10894" y="1649743"/>
            <a:ext cx="6343033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1900" spc="10" dirty="0">
                <a:solidFill>
                  <a:srgbClr val="0070C0"/>
                </a:solidFill>
                <a:latin typeface="Constantia"/>
                <a:cs typeface="Constantia"/>
              </a:rPr>
              <a:t>Which style will be used when there is more than one style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39494" y="1997596"/>
            <a:ext cx="3395167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0070C0"/>
                </a:solidFill>
                <a:latin typeface="Constantia"/>
                <a:cs typeface="Constantia"/>
              </a:rPr>
              <a:t>specified for an HTML element?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449753"/>
            <a:ext cx="2662031" cy="330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C00000"/>
                </a:solidFill>
                <a:latin typeface="Constantia"/>
                <a:cs typeface="Constantia"/>
              </a:rPr>
              <a:t>Cascading order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955620"/>
            <a:ext cx="457657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Rules of precedence application: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3420097"/>
            <a:ext cx="1666912" cy="2667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100" spc="10" dirty="0">
                <a:solidFill>
                  <a:srgbClr val="C00000"/>
                </a:solidFill>
                <a:latin typeface="Constantia"/>
                <a:cs typeface="Constantia"/>
              </a:rPr>
              <a:t>Inline styles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2334" y="3842245"/>
            <a:ext cx="1917077" cy="2667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100" spc="10" dirty="0">
                <a:solidFill>
                  <a:srgbClr val="C00000"/>
                </a:solidFill>
                <a:latin typeface="Constantia"/>
                <a:cs typeface="Constantia"/>
              </a:rPr>
              <a:t>Internal styles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2334" y="4264545"/>
            <a:ext cx="1955320" cy="2670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100" spc="10" dirty="0">
                <a:solidFill>
                  <a:srgbClr val="C00000"/>
                </a:solidFill>
                <a:latin typeface="Constantia"/>
                <a:cs typeface="Constantia"/>
              </a:rPr>
              <a:t>External styles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4686922"/>
            <a:ext cx="2082965" cy="2667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100" spc="10" dirty="0">
                <a:solidFill>
                  <a:srgbClr val="C00000"/>
                </a:solidFill>
                <a:latin typeface="Constantia"/>
                <a:cs typeface="Constantia"/>
              </a:rPr>
              <a:t>Browser default</a:t>
            </a:r>
            <a:endParaRPr sz="2100">
              <a:latin typeface="Constantia"/>
              <a:cs typeface="Constantia"/>
            </a:endParaRPr>
          </a:p>
        </p:txBody>
      </p:sp>
      <p:pic>
        <p:nvPicPr>
          <p:cNvPr id="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396484" cy="89001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308092" cy="809244"/>
          </a:xfrm>
          <a:prstGeom prst="rect">
            <a:avLst/>
          </a:prstGeom>
        </p:spPr>
      </p:pic>
      <p:pic>
        <p:nvPicPr>
          <p:cNvPr id="2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417318"/>
            <a:ext cx="4581144" cy="5367528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30755"/>
            <a:ext cx="3173992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Introduction to CSS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060778"/>
            <a:ext cx="208087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What is CSS?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464638"/>
            <a:ext cx="1689202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Why CSS?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868752"/>
            <a:ext cx="22497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History of CSS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3272612"/>
            <a:ext cx="177515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CSS syntax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990904" y="3676472"/>
            <a:ext cx="268650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Types of Selectors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990904" y="4080332"/>
            <a:ext cx="385389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Attaching Style definitions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990904" y="4484573"/>
            <a:ext cx="248869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Cascading Rules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990904" y="4888433"/>
            <a:ext cx="237591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CSS Comments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990904" y="5292293"/>
            <a:ext cx="357804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Common CSS properties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2479548" cy="89001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2395728" cy="809244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2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7519416" cy="3121151"/>
          </a:xfrm>
          <a:prstGeom prst="rect">
            <a:avLst/>
          </a:prstGeom>
        </p:spPr>
      </p:pic>
      <p:pic>
        <p:nvPicPr>
          <p:cNvPr id="2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5448380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Comments are ignored by browsers.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24840" y="2439085"/>
            <a:ext cx="7068717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A CSS comment starts with /* and ends with */.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9160" y="3033470"/>
            <a:ext cx="5698384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Comments can also span multiple lines: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070604" cy="890016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986784" cy="809244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8" y="3048038"/>
            <a:ext cx="8378952" cy="380996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06144" y="3534359"/>
            <a:ext cx="4998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p 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5966" y="3836111"/>
            <a:ext cx="15046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color: red;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05966" y="4137863"/>
            <a:ext cx="4516603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b="1" spc="10" dirty="0">
                <a:solidFill>
                  <a:srgbClr val="8CF4F2"/>
                </a:solidFill>
                <a:latin typeface="Consolas"/>
                <a:cs typeface="Consolas"/>
              </a:rPr>
              <a:t>/* This is a single-line comment */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05966" y="4439770"/>
            <a:ext cx="2507353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text-align: center;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4741748"/>
            <a:ext cx="2514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5043500"/>
            <a:ext cx="13777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/* This is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5345252"/>
            <a:ext cx="162453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a multi-line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5647032"/>
            <a:ext cx="1376021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comment */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6397752" cy="4210812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5948208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7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570" spc="10" dirty="0">
                <a:solidFill>
                  <a:srgbClr val="0070C0"/>
                </a:solidFill>
                <a:latin typeface="Constantia"/>
                <a:cs typeface="Constantia"/>
              </a:rPr>
              <a:t>Colors in HTML can be specified by the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362885"/>
            <a:ext cx="2830199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following methods: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980004"/>
            <a:ext cx="347383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a color name - like "red"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566744"/>
            <a:ext cx="3970959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a HEX value - like "#ff0000"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4153865"/>
            <a:ext cx="4680533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an RGB value - like "rgb(255,0,0)"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2894076" cy="890016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2807208" cy="809244"/>
          </a:xfrm>
          <a:prstGeom prst="rect">
            <a:avLst/>
          </a:prstGeom>
        </p:spPr>
      </p:pic>
      <p:pic>
        <p:nvPicPr>
          <p:cNvPr id="2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48" y="3048038"/>
            <a:ext cx="7997952" cy="380996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387094" y="4753559"/>
            <a:ext cx="25024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h1 {color: orange;}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87094" y="5357063"/>
            <a:ext cx="33785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p {color: rgb(255,125,0);}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87094" y="5960897"/>
            <a:ext cx="27527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div {color: #b0c4de;}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6316980" cy="890016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231636" cy="809244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381000" y="1528572"/>
            <a:ext cx="704672" cy="457200"/>
          </a:xfrm>
          <a:custGeom>
            <a:avLst/>
            <a:gdLst/>
            <a:ahLst/>
            <a:cxnLst/>
            <a:rect l="l" t="t" r="r" b="b"/>
            <a:pathLst>
              <a:path w="704672" h="457200">
                <a:moveTo>
                  <a:pt x="0" y="457200"/>
                </a:moveTo>
                <a:lnTo>
                  <a:pt x="0" y="0"/>
                </a:lnTo>
                <a:lnTo>
                  <a:pt x="704672" y="0"/>
                </a:lnTo>
                <a:lnTo>
                  <a:pt x="704672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5672" y="1528572"/>
            <a:ext cx="5086477" cy="457200"/>
          </a:xfrm>
          <a:custGeom>
            <a:avLst/>
            <a:gdLst/>
            <a:ahLst/>
            <a:cxnLst/>
            <a:rect l="l" t="t" r="r" b="b"/>
            <a:pathLst>
              <a:path w="5086477" h="457200">
                <a:moveTo>
                  <a:pt x="0" y="457200"/>
                </a:moveTo>
                <a:lnTo>
                  <a:pt x="0" y="0"/>
                </a:lnTo>
                <a:lnTo>
                  <a:pt x="5086477" y="0"/>
                </a:lnTo>
                <a:lnTo>
                  <a:pt x="5086477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72200" y="1528572"/>
            <a:ext cx="2743200" cy="457200"/>
          </a:xfrm>
          <a:custGeom>
            <a:avLst/>
            <a:gdLst/>
            <a:ahLst/>
            <a:cxnLst/>
            <a:rect l="l" t="t" r="r" b="b"/>
            <a:pathLst>
              <a:path w="2743200" h="457200">
                <a:moveTo>
                  <a:pt x="0" y="457200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1000" y="1985772"/>
            <a:ext cx="704672" cy="822960"/>
          </a:xfrm>
          <a:custGeom>
            <a:avLst/>
            <a:gdLst/>
            <a:ahLst/>
            <a:cxnLst/>
            <a:rect l="l" t="t" r="r" b="b"/>
            <a:pathLst>
              <a:path w="704672" h="822960">
                <a:moveTo>
                  <a:pt x="0" y="822960"/>
                </a:moveTo>
                <a:lnTo>
                  <a:pt x="0" y="0"/>
                </a:lnTo>
                <a:lnTo>
                  <a:pt x="704672" y="0"/>
                </a:lnTo>
                <a:lnTo>
                  <a:pt x="704672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5672" y="1985772"/>
            <a:ext cx="5086477" cy="822960"/>
          </a:xfrm>
          <a:custGeom>
            <a:avLst/>
            <a:gdLst/>
            <a:ahLst/>
            <a:cxnLst/>
            <a:rect l="l" t="t" r="r" b="b"/>
            <a:pathLst>
              <a:path w="5086477" h="822960">
                <a:moveTo>
                  <a:pt x="0" y="822960"/>
                </a:moveTo>
                <a:lnTo>
                  <a:pt x="0" y="0"/>
                </a:lnTo>
                <a:lnTo>
                  <a:pt x="5086477" y="0"/>
                </a:lnTo>
                <a:lnTo>
                  <a:pt x="5086477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72200" y="1985772"/>
            <a:ext cx="2743200" cy="822960"/>
          </a:xfrm>
          <a:custGeom>
            <a:avLst/>
            <a:gdLst/>
            <a:ahLst/>
            <a:cxnLst/>
            <a:rect l="l" t="t" r="r" b="b"/>
            <a:pathLst>
              <a:path w="2743200" h="822960">
                <a:moveTo>
                  <a:pt x="0" y="822960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000" y="2808731"/>
            <a:ext cx="704672" cy="521716"/>
          </a:xfrm>
          <a:custGeom>
            <a:avLst/>
            <a:gdLst/>
            <a:ahLst/>
            <a:cxnLst/>
            <a:rect l="l" t="t" r="r" b="b"/>
            <a:pathLst>
              <a:path w="704672" h="521716">
                <a:moveTo>
                  <a:pt x="0" y="521717"/>
                </a:moveTo>
                <a:lnTo>
                  <a:pt x="0" y="0"/>
                </a:lnTo>
                <a:lnTo>
                  <a:pt x="704672" y="0"/>
                </a:lnTo>
                <a:lnTo>
                  <a:pt x="704672" y="521717"/>
                </a:lnTo>
                <a:lnTo>
                  <a:pt x="0" y="521717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85672" y="2808731"/>
            <a:ext cx="5086477" cy="521716"/>
          </a:xfrm>
          <a:custGeom>
            <a:avLst/>
            <a:gdLst/>
            <a:ahLst/>
            <a:cxnLst/>
            <a:rect l="l" t="t" r="r" b="b"/>
            <a:pathLst>
              <a:path w="5086477" h="521716">
                <a:moveTo>
                  <a:pt x="0" y="521717"/>
                </a:moveTo>
                <a:lnTo>
                  <a:pt x="0" y="0"/>
                </a:lnTo>
                <a:lnTo>
                  <a:pt x="5086477" y="0"/>
                </a:lnTo>
                <a:lnTo>
                  <a:pt x="5086477" y="521717"/>
                </a:lnTo>
                <a:lnTo>
                  <a:pt x="0" y="521717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2200" y="2808731"/>
            <a:ext cx="2743200" cy="521716"/>
          </a:xfrm>
          <a:custGeom>
            <a:avLst/>
            <a:gdLst/>
            <a:ahLst/>
            <a:cxnLst/>
            <a:rect l="l" t="t" r="r" b="b"/>
            <a:pathLst>
              <a:path w="2743200" h="521716">
                <a:moveTo>
                  <a:pt x="0" y="521717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521717"/>
                </a:lnTo>
                <a:lnTo>
                  <a:pt x="0" y="521717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1000" y="3330448"/>
            <a:ext cx="704672" cy="822960"/>
          </a:xfrm>
          <a:custGeom>
            <a:avLst/>
            <a:gdLst/>
            <a:ahLst/>
            <a:cxnLst/>
            <a:rect l="l" t="t" r="r" b="b"/>
            <a:pathLst>
              <a:path w="704672" h="822960">
                <a:moveTo>
                  <a:pt x="0" y="822960"/>
                </a:moveTo>
                <a:lnTo>
                  <a:pt x="0" y="0"/>
                </a:lnTo>
                <a:lnTo>
                  <a:pt x="704672" y="0"/>
                </a:lnTo>
                <a:lnTo>
                  <a:pt x="704672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85672" y="3330448"/>
            <a:ext cx="5086477" cy="822960"/>
          </a:xfrm>
          <a:custGeom>
            <a:avLst/>
            <a:gdLst/>
            <a:ahLst/>
            <a:cxnLst/>
            <a:rect l="l" t="t" r="r" b="b"/>
            <a:pathLst>
              <a:path w="5086477" h="822960">
                <a:moveTo>
                  <a:pt x="0" y="822960"/>
                </a:moveTo>
                <a:lnTo>
                  <a:pt x="0" y="0"/>
                </a:lnTo>
                <a:lnTo>
                  <a:pt x="5086477" y="0"/>
                </a:lnTo>
                <a:lnTo>
                  <a:pt x="5086477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72200" y="3330448"/>
            <a:ext cx="2743200" cy="822960"/>
          </a:xfrm>
          <a:custGeom>
            <a:avLst/>
            <a:gdLst/>
            <a:ahLst/>
            <a:cxnLst/>
            <a:rect l="l" t="t" r="r" b="b"/>
            <a:pathLst>
              <a:path w="2743200" h="822960">
                <a:moveTo>
                  <a:pt x="0" y="822960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000" y="4153408"/>
            <a:ext cx="704672" cy="521716"/>
          </a:xfrm>
          <a:custGeom>
            <a:avLst/>
            <a:gdLst/>
            <a:ahLst/>
            <a:cxnLst/>
            <a:rect l="l" t="t" r="r" b="b"/>
            <a:pathLst>
              <a:path w="704672" h="521716">
                <a:moveTo>
                  <a:pt x="0" y="521716"/>
                </a:moveTo>
                <a:lnTo>
                  <a:pt x="0" y="0"/>
                </a:lnTo>
                <a:lnTo>
                  <a:pt x="704672" y="0"/>
                </a:lnTo>
                <a:lnTo>
                  <a:pt x="704672" y="521716"/>
                </a:lnTo>
                <a:lnTo>
                  <a:pt x="0" y="521716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5672" y="4153408"/>
            <a:ext cx="5086477" cy="521716"/>
          </a:xfrm>
          <a:custGeom>
            <a:avLst/>
            <a:gdLst/>
            <a:ahLst/>
            <a:cxnLst/>
            <a:rect l="l" t="t" r="r" b="b"/>
            <a:pathLst>
              <a:path w="5086477" h="521716">
                <a:moveTo>
                  <a:pt x="0" y="521716"/>
                </a:moveTo>
                <a:lnTo>
                  <a:pt x="0" y="0"/>
                </a:lnTo>
                <a:lnTo>
                  <a:pt x="5086477" y="0"/>
                </a:lnTo>
                <a:lnTo>
                  <a:pt x="5086477" y="521716"/>
                </a:lnTo>
                <a:lnTo>
                  <a:pt x="0" y="521716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72200" y="4153408"/>
            <a:ext cx="2743200" cy="521716"/>
          </a:xfrm>
          <a:custGeom>
            <a:avLst/>
            <a:gdLst/>
            <a:ahLst/>
            <a:cxnLst/>
            <a:rect l="l" t="t" r="r" b="b"/>
            <a:pathLst>
              <a:path w="2743200" h="521716">
                <a:moveTo>
                  <a:pt x="0" y="521716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521716"/>
                </a:lnTo>
                <a:lnTo>
                  <a:pt x="0" y="521716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1000" y="4675124"/>
            <a:ext cx="704672" cy="457200"/>
          </a:xfrm>
          <a:custGeom>
            <a:avLst/>
            <a:gdLst/>
            <a:ahLst/>
            <a:cxnLst/>
            <a:rect l="l" t="t" r="r" b="b"/>
            <a:pathLst>
              <a:path w="704672" h="457200">
                <a:moveTo>
                  <a:pt x="0" y="457200"/>
                </a:moveTo>
                <a:lnTo>
                  <a:pt x="0" y="0"/>
                </a:lnTo>
                <a:lnTo>
                  <a:pt x="704672" y="0"/>
                </a:lnTo>
                <a:lnTo>
                  <a:pt x="704672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85672" y="4675124"/>
            <a:ext cx="5086477" cy="457200"/>
          </a:xfrm>
          <a:custGeom>
            <a:avLst/>
            <a:gdLst/>
            <a:ahLst/>
            <a:cxnLst/>
            <a:rect l="l" t="t" r="r" b="b"/>
            <a:pathLst>
              <a:path w="5086477" h="457200">
                <a:moveTo>
                  <a:pt x="0" y="457200"/>
                </a:moveTo>
                <a:lnTo>
                  <a:pt x="0" y="0"/>
                </a:lnTo>
                <a:lnTo>
                  <a:pt x="5086477" y="0"/>
                </a:lnTo>
                <a:lnTo>
                  <a:pt x="5086477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4675124"/>
            <a:ext cx="2743200" cy="457200"/>
          </a:xfrm>
          <a:custGeom>
            <a:avLst/>
            <a:gdLst/>
            <a:ahLst/>
            <a:cxnLst/>
            <a:rect l="l" t="t" r="r" b="b"/>
            <a:pathLst>
              <a:path w="2743200" h="457200">
                <a:moveTo>
                  <a:pt x="0" y="457200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1000" y="5132324"/>
            <a:ext cx="704672" cy="521716"/>
          </a:xfrm>
          <a:custGeom>
            <a:avLst/>
            <a:gdLst/>
            <a:ahLst/>
            <a:cxnLst/>
            <a:rect l="l" t="t" r="r" b="b"/>
            <a:pathLst>
              <a:path w="704672" h="521716">
                <a:moveTo>
                  <a:pt x="0" y="521716"/>
                </a:moveTo>
                <a:lnTo>
                  <a:pt x="0" y="0"/>
                </a:lnTo>
                <a:lnTo>
                  <a:pt x="704672" y="0"/>
                </a:lnTo>
                <a:lnTo>
                  <a:pt x="704672" y="521716"/>
                </a:lnTo>
                <a:lnTo>
                  <a:pt x="0" y="521716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5672" y="5132324"/>
            <a:ext cx="5086477" cy="521716"/>
          </a:xfrm>
          <a:custGeom>
            <a:avLst/>
            <a:gdLst/>
            <a:ahLst/>
            <a:cxnLst/>
            <a:rect l="l" t="t" r="r" b="b"/>
            <a:pathLst>
              <a:path w="5086477" h="521716">
                <a:moveTo>
                  <a:pt x="0" y="521716"/>
                </a:moveTo>
                <a:lnTo>
                  <a:pt x="0" y="0"/>
                </a:lnTo>
                <a:lnTo>
                  <a:pt x="5086477" y="0"/>
                </a:lnTo>
                <a:lnTo>
                  <a:pt x="5086477" y="521716"/>
                </a:lnTo>
                <a:lnTo>
                  <a:pt x="0" y="521716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72200" y="5132324"/>
            <a:ext cx="2743200" cy="521716"/>
          </a:xfrm>
          <a:custGeom>
            <a:avLst/>
            <a:gdLst/>
            <a:ahLst/>
            <a:cxnLst/>
            <a:rect l="l" t="t" r="r" b="b"/>
            <a:pathLst>
              <a:path w="2743200" h="521716">
                <a:moveTo>
                  <a:pt x="0" y="521716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521716"/>
                </a:lnTo>
                <a:lnTo>
                  <a:pt x="0" y="521716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000" y="5654040"/>
            <a:ext cx="704672" cy="822960"/>
          </a:xfrm>
          <a:custGeom>
            <a:avLst/>
            <a:gdLst/>
            <a:ahLst/>
            <a:cxnLst/>
            <a:rect l="l" t="t" r="r" b="b"/>
            <a:pathLst>
              <a:path w="704672" h="822960">
                <a:moveTo>
                  <a:pt x="0" y="822960"/>
                </a:moveTo>
                <a:lnTo>
                  <a:pt x="0" y="0"/>
                </a:lnTo>
                <a:lnTo>
                  <a:pt x="704672" y="0"/>
                </a:lnTo>
                <a:lnTo>
                  <a:pt x="704672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5672" y="5654040"/>
            <a:ext cx="5086477" cy="822960"/>
          </a:xfrm>
          <a:custGeom>
            <a:avLst/>
            <a:gdLst/>
            <a:ahLst/>
            <a:cxnLst/>
            <a:rect l="l" t="t" r="r" b="b"/>
            <a:pathLst>
              <a:path w="5086477" h="822960">
                <a:moveTo>
                  <a:pt x="0" y="822960"/>
                </a:moveTo>
                <a:lnTo>
                  <a:pt x="0" y="0"/>
                </a:lnTo>
                <a:lnTo>
                  <a:pt x="5086477" y="0"/>
                </a:lnTo>
                <a:lnTo>
                  <a:pt x="5086477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72200" y="5654040"/>
            <a:ext cx="2743200" cy="822960"/>
          </a:xfrm>
          <a:custGeom>
            <a:avLst/>
            <a:gdLst/>
            <a:ahLst/>
            <a:cxnLst/>
            <a:rect l="l" t="t" r="r" b="b"/>
            <a:pathLst>
              <a:path w="2743200" h="822960">
                <a:moveTo>
                  <a:pt x="0" y="822960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79322" y="1515872"/>
            <a:ext cx="12700" cy="4973828"/>
          </a:xfrm>
          <a:custGeom>
            <a:avLst/>
            <a:gdLst/>
            <a:ahLst/>
            <a:cxnLst/>
            <a:rect l="l" t="t" r="r" b="b"/>
            <a:pathLst>
              <a:path w="12700" h="4973828">
                <a:moveTo>
                  <a:pt x="6350" y="6350"/>
                </a:moveTo>
                <a:lnTo>
                  <a:pt x="6350" y="4967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65850" y="1515872"/>
            <a:ext cx="12700" cy="4973828"/>
          </a:xfrm>
          <a:custGeom>
            <a:avLst/>
            <a:gdLst/>
            <a:ahLst/>
            <a:cxnLst/>
            <a:rect l="l" t="t" r="r" b="b"/>
            <a:pathLst>
              <a:path w="12700" h="4973828">
                <a:moveTo>
                  <a:pt x="6350" y="6350"/>
                </a:moveTo>
                <a:lnTo>
                  <a:pt x="6350" y="4967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5600" y="1966722"/>
            <a:ext cx="8585200" cy="38100"/>
          </a:xfrm>
          <a:custGeom>
            <a:avLst/>
            <a:gdLst/>
            <a:ahLst/>
            <a:cxnLst/>
            <a:rect l="l" t="t" r="r" b="b"/>
            <a:pathLst>
              <a:path w="8585200" h="38100">
                <a:moveTo>
                  <a:pt x="19050" y="19050"/>
                </a:moveTo>
                <a:lnTo>
                  <a:pt x="8566150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8300" y="2802382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8300" y="3324098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8300" y="4147058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8300" y="4668774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8300" y="5125974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8300" y="564769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4650" y="1515872"/>
            <a:ext cx="12700" cy="4973828"/>
          </a:xfrm>
          <a:custGeom>
            <a:avLst/>
            <a:gdLst/>
            <a:ahLst/>
            <a:cxnLst/>
            <a:rect l="l" t="t" r="r" b="b"/>
            <a:pathLst>
              <a:path w="12700" h="4973828">
                <a:moveTo>
                  <a:pt x="6350" y="6350"/>
                </a:moveTo>
                <a:lnTo>
                  <a:pt x="6350" y="4967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909050" y="1515872"/>
            <a:ext cx="12700" cy="4973828"/>
          </a:xfrm>
          <a:custGeom>
            <a:avLst/>
            <a:gdLst/>
            <a:ahLst/>
            <a:cxnLst/>
            <a:rect l="l" t="t" r="r" b="b"/>
            <a:pathLst>
              <a:path w="12700" h="4973828">
                <a:moveTo>
                  <a:pt x="6350" y="6350"/>
                </a:moveTo>
                <a:lnTo>
                  <a:pt x="6350" y="4967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8300" y="1522222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8300" y="647065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472440" y="1696644"/>
            <a:ext cx="47531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Unit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77442" y="1696644"/>
            <a:ext cx="118473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Description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64529" y="1696644"/>
            <a:ext cx="87502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Example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72440" y="2337105"/>
            <a:ext cx="23853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Pt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77442" y="2154225"/>
            <a:ext cx="479771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a measurement in points. A point is defined as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77442" y="2519985"/>
            <a:ext cx="1597213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1/72nd of an inch.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64529" y="2337105"/>
            <a:ext cx="195101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body {font-size: 18pt;}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72440" y="3009443"/>
            <a:ext cx="264279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Px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177442" y="3009443"/>
            <a:ext cx="3531705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a measurement in screen pixels.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264529" y="3009443"/>
            <a:ext cx="1641926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img {width: 25px;}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72440" y="3682162"/>
            <a:ext cx="21728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%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177442" y="3499053"/>
            <a:ext cx="4369508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a measurement as a percentage relative to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177442" y="3865042"/>
            <a:ext cx="403154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another value, typically an enclosing element.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264529" y="3499053"/>
            <a:ext cx="1561581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p {font-size: 16pt;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264529" y="3865042"/>
            <a:ext cx="166183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line-height: 125%;}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72440" y="4354500"/>
            <a:ext cx="36026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Cm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177442" y="4354500"/>
            <a:ext cx="345427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a measurement in centimeters.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264529" y="4354500"/>
            <a:ext cx="154030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div {width: 2cm;}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72440" y="4844085"/>
            <a:ext cx="23675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In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177442" y="4844085"/>
            <a:ext cx="299396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a measurement in inches.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6264529" y="4844085"/>
            <a:ext cx="207730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p {word-spacing: .15in;}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72440" y="5333695"/>
            <a:ext cx="407964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Mm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177442" y="5333695"/>
            <a:ext cx="3432067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a measurement in millimeters.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264529" y="5333695"/>
            <a:ext cx="2201307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p {word-spacing: 15mm;}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72440" y="6006262"/>
            <a:ext cx="34292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Em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177442" y="5823382"/>
            <a:ext cx="467014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Relative to the font-size of the element (2em means 2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177442" y="6189142"/>
            <a:ext cx="296031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times the size of the current font)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6264529" y="6006262"/>
            <a:ext cx="164534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p {font-size: 7em;}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446276"/>
            <a:ext cx="7601712" cy="4108704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11655"/>
            <a:ext cx="72601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9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740" spc="10" dirty="0">
                <a:solidFill>
                  <a:srgbClr val="0070C0"/>
                </a:solidFill>
                <a:latin typeface="Constantia"/>
                <a:cs typeface="Constantia"/>
              </a:rPr>
              <a:t>CSS background properties are used to define background effects of an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1886356"/>
            <a:ext cx="9203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element.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197264"/>
            <a:ext cx="3245223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The background-color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02334" y="2489517"/>
            <a:ext cx="432282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set the background color of an element.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2761144"/>
            <a:ext cx="3333951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The background-image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2334" y="3053422"/>
            <a:ext cx="4408178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set the background image of an element.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3325278"/>
            <a:ext cx="3359703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The background-repeat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3617531"/>
            <a:ext cx="542925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control the repetition of an image in the background.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3889158"/>
            <a:ext cx="3543866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The background-position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2334" y="4181411"/>
            <a:ext cx="529285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control the position of an image in the background.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4453420"/>
            <a:ext cx="3847487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The background-attachment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02334" y="4745672"/>
            <a:ext cx="532676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control the scrolling of an image in the background.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90904" y="5017299"/>
            <a:ext cx="2700686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The background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02334" y="5309552"/>
            <a:ext cx="636841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as a shorthand to specify a number of other background properties.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2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355592" cy="890016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270248" cy="809244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228600" y="1371600"/>
            <a:ext cx="2133600" cy="579120"/>
          </a:xfrm>
          <a:custGeom>
            <a:avLst/>
            <a:gdLst/>
            <a:ahLst/>
            <a:cxnLst/>
            <a:rect l="l" t="t" r="r" b="b"/>
            <a:pathLst>
              <a:path w="2133600" h="579120">
                <a:moveTo>
                  <a:pt x="0" y="57912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62200" y="1371600"/>
            <a:ext cx="5486400" cy="579120"/>
          </a:xfrm>
          <a:custGeom>
            <a:avLst/>
            <a:gdLst/>
            <a:ahLst/>
            <a:cxnLst/>
            <a:rect l="l" t="t" r="r" b="b"/>
            <a:pathLst>
              <a:path w="5486400" h="579120">
                <a:moveTo>
                  <a:pt x="0" y="579120"/>
                </a:moveTo>
                <a:lnTo>
                  <a:pt x="0" y="0"/>
                </a:lnTo>
                <a:lnTo>
                  <a:pt x="5486400" y="0"/>
                </a:lnTo>
                <a:lnTo>
                  <a:pt x="54864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48600" y="1371600"/>
            <a:ext cx="1066800" cy="579120"/>
          </a:xfrm>
          <a:custGeom>
            <a:avLst/>
            <a:gdLst/>
            <a:ahLst/>
            <a:cxnLst/>
            <a:rect l="l" t="t" r="r" b="b"/>
            <a:pathLst>
              <a:path w="1066800" h="579120">
                <a:moveTo>
                  <a:pt x="0" y="579120"/>
                </a:moveTo>
                <a:lnTo>
                  <a:pt x="0" y="0"/>
                </a:lnTo>
                <a:lnTo>
                  <a:pt x="1066800" y="0"/>
                </a:lnTo>
                <a:lnTo>
                  <a:pt x="1066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8600" y="1950720"/>
            <a:ext cx="2133600" cy="457200"/>
          </a:xfrm>
          <a:custGeom>
            <a:avLst/>
            <a:gdLst/>
            <a:ahLst/>
            <a:cxnLst/>
            <a:rect l="l" t="t" r="r" b="b"/>
            <a:pathLst>
              <a:path w="2133600" h="457200">
                <a:moveTo>
                  <a:pt x="0" y="45720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62200" y="1950720"/>
            <a:ext cx="5486400" cy="457200"/>
          </a:xfrm>
          <a:custGeom>
            <a:avLst/>
            <a:gdLst/>
            <a:ahLst/>
            <a:cxnLst/>
            <a:rect l="l" t="t" r="r" b="b"/>
            <a:pathLst>
              <a:path w="5486400" h="457200">
                <a:moveTo>
                  <a:pt x="0" y="457200"/>
                </a:moveTo>
                <a:lnTo>
                  <a:pt x="0" y="0"/>
                </a:lnTo>
                <a:lnTo>
                  <a:pt x="5486400" y="0"/>
                </a:lnTo>
                <a:lnTo>
                  <a:pt x="5486400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48600" y="1950720"/>
            <a:ext cx="1066800" cy="457200"/>
          </a:xfrm>
          <a:custGeom>
            <a:avLst/>
            <a:gdLst/>
            <a:ahLst/>
            <a:cxnLst/>
            <a:rect l="l" t="t" r="r" b="b"/>
            <a:pathLst>
              <a:path w="1066800" h="457200">
                <a:moveTo>
                  <a:pt x="0" y="457200"/>
                </a:moveTo>
                <a:lnTo>
                  <a:pt x="0" y="0"/>
                </a:lnTo>
                <a:lnTo>
                  <a:pt x="1066800" y="0"/>
                </a:lnTo>
                <a:lnTo>
                  <a:pt x="1066800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28600" y="2407919"/>
            <a:ext cx="2133600" cy="822960"/>
          </a:xfrm>
          <a:custGeom>
            <a:avLst/>
            <a:gdLst/>
            <a:ahLst/>
            <a:cxnLst/>
            <a:rect l="l" t="t" r="r" b="b"/>
            <a:pathLst>
              <a:path w="2133600" h="822960">
                <a:moveTo>
                  <a:pt x="0" y="822961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822961"/>
                </a:lnTo>
                <a:lnTo>
                  <a:pt x="0" y="822961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62200" y="2407919"/>
            <a:ext cx="5486400" cy="822960"/>
          </a:xfrm>
          <a:custGeom>
            <a:avLst/>
            <a:gdLst/>
            <a:ahLst/>
            <a:cxnLst/>
            <a:rect l="l" t="t" r="r" b="b"/>
            <a:pathLst>
              <a:path w="5486400" h="822960">
                <a:moveTo>
                  <a:pt x="0" y="822961"/>
                </a:moveTo>
                <a:lnTo>
                  <a:pt x="0" y="0"/>
                </a:lnTo>
                <a:lnTo>
                  <a:pt x="5486400" y="0"/>
                </a:lnTo>
                <a:lnTo>
                  <a:pt x="5486400" y="822961"/>
                </a:lnTo>
                <a:lnTo>
                  <a:pt x="0" y="822961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48600" y="2407919"/>
            <a:ext cx="1066800" cy="822960"/>
          </a:xfrm>
          <a:custGeom>
            <a:avLst/>
            <a:gdLst/>
            <a:ahLst/>
            <a:cxnLst/>
            <a:rect l="l" t="t" r="r" b="b"/>
            <a:pathLst>
              <a:path w="1066800" h="822960">
                <a:moveTo>
                  <a:pt x="0" y="822961"/>
                </a:moveTo>
                <a:lnTo>
                  <a:pt x="0" y="0"/>
                </a:lnTo>
                <a:lnTo>
                  <a:pt x="1066800" y="0"/>
                </a:lnTo>
                <a:lnTo>
                  <a:pt x="1066800" y="822961"/>
                </a:lnTo>
                <a:lnTo>
                  <a:pt x="0" y="822961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8600" y="3230880"/>
            <a:ext cx="2133600" cy="1066800"/>
          </a:xfrm>
          <a:custGeom>
            <a:avLst/>
            <a:gdLst/>
            <a:ahLst/>
            <a:cxnLst/>
            <a:rect l="l" t="t" r="r" b="b"/>
            <a:pathLst>
              <a:path w="2133600" h="1066800">
                <a:moveTo>
                  <a:pt x="0" y="106680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62200" y="3230880"/>
            <a:ext cx="5486400" cy="1066800"/>
          </a:xfrm>
          <a:custGeom>
            <a:avLst/>
            <a:gdLst/>
            <a:ahLst/>
            <a:cxnLst/>
            <a:rect l="l" t="t" r="r" b="b"/>
            <a:pathLst>
              <a:path w="5486400" h="1066800">
                <a:moveTo>
                  <a:pt x="0" y="1066800"/>
                </a:moveTo>
                <a:lnTo>
                  <a:pt x="0" y="0"/>
                </a:lnTo>
                <a:lnTo>
                  <a:pt x="5486400" y="0"/>
                </a:lnTo>
                <a:lnTo>
                  <a:pt x="5486400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48600" y="323088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0" y="1066800"/>
                </a:moveTo>
                <a:lnTo>
                  <a:pt x="0" y="0"/>
                </a:lnTo>
                <a:lnTo>
                  <a:pt x="1066800" y="0"/>
                </a:lnTo>
                <a:lnTo>
                  <a:pt x="1066800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8600" y="4297680"/>
            <a:ext cx="2133600" cy="1188720"/>
          </a:xfrm>
          <a:custGeom>
            <a:avLst/>
            <a:gdLst/>
            <a:ahLst/>
            <a:cxnLst/>
            <a:rect l="l" t="t" r="r" b="b"/>
            <a:pathLst>
              <a:path w="2133600" h="1188720">
                <a:moveTo>
                  <a:pt x="0" y="118872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1188720"/>
                </a:lnTo>
                <a:lnTo>
                  <a:pt x="0" y="11887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62200" y="4297680"/>
            <a:ext cx="5486400" cy="1188720"/>
          </a:xfrm>
          <a:custGeom>
            <a:avLst/>
            <a:gdLst/>
            <a:ahLst/>
            <a:cxnLst/>
            <a:rect l="l" t="t" r="r" b="b"/>
            <a:pathLst>
              <a:path w="5486400" h="1188720">
                <a:moveTo>
                  <a:pt x="0" y="1188720"/>
                </a:moveTo>
                <a:lnTo>
                  <a:pt x="0" y="0"/>
                </a:lnTo>
                <a:lnTo>
                  <a:pt x="5486400" y="0"/>
                </a:lnTo>
                <a:lnTo>
                  <a:pt x="5486400" y="1188720"/>
                </a:lnTo>
                <a:lnTo>
                  <a:pt x="0" y="11887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48600" y="4297680"/>
            <a:ext cx="1066800" cy="1188720"/>
          </a:xfrm>
          <a:custGeom>
            <a:avLst/>
            <a:gdLst/>
            <a:ahLst/>
            <a:cxnLst/>
            <a:rect l="l" t="t" r="r" b="b"/>
            <a:pathLst>
              <a:path w="1066800" h="1188720">
                <a:moveTo>
                  <a:pt x="0" y="1188720"/>
                </a:moveTo>
                <a:lnTo>
                  <a:pt x="0" y="0"/>
                </a:lnTo>
                <a:lnTo>
                  <a:pt x="1066800" y="0"/>
                </a:lnTo>
                <a:lnTo>
                  <a:pt x="1066800" y="1188720"/>
                </a:lnTo>
                <a:lnTo>
                  <a:pt x="0" y="11887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28600" y="5486400"/>
            <a:ext cx="2133600" cy="822960"/>
          </a:xfrm>
          <a:custGeom>
            <a:avLst/>
            <a:gdLst/>
            <a:ahLst/>
            <a:cxnLst/>
            <a:rect l="l" t="t" r="r" b="b"/>
            <a:pathLst>
              <a:path w="2133600" h="822960">
                <a:moveTo>
                  <a:pt x="0" y="82296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62200" y="5486400"/>
            <a:ext cx="5486400" cy="822960"/>
          </a:xfrm>
          <a:custGeom>
            <a:avLst/>
            <a:gdLst/>
            <a:ahLst/>
            <a:cxnLst/>
            <a:rect l="l" t="t" r="r" b="b"/>
            <a:pathLst>
              <a:path w="5486400" h="822960">
                <a:moveTo>
                  <a:pt x="0" y="822960"/>
                </a:moveTo>
                <a:lnTo>
                  <a:pt x="0" y="0"/>
                </a:lnTo>
                <a:lnTo>
                  <a:pt x="5486400" y="0"/>
                </a:lnTo>
                <a:lnTo>
                  <a:pt x="54864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848600" y="5486400"/>
            <a:ext cx="1066800" cy="822960"/>
          </a:xfrm>
          <a:custGeom>
            <a:avLst/>
            <a:gdLst/>
            <a:ahLst/>
            <a:cxnLst/>
            <a:rect l="l" t="t" r="r" b="b"/>
            <a:pathLst>
              <a:path w="1066800" h="822960">
                <a:moveTo>
                  <a:pt x="0" y="822960"/>
                </a:moveTo>
                <a:lnTo>
                  <a:pt x="0" y="0"/>
                </a:lnTo>
                <a:lnTo>
                  <a:pt x="1066800" y="0"/>
                </a:lnTo>
                <a:lnTo>
                  <a:pt x="10668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09360"/>
            <a:ext cx="2133600" cy="548640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6309360"/>
            <a:ext cx="6553200" cy="548640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1358900"/>
            <a:ext cx="12700" cy="54991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7842250" y="1358900"/>
            <a:ext cx="12700" cy="4963160"/>
          </a:xfrm>
          <a:custGeom>
            <a:avLst/>
            <a:gdLst/>
            <a:ahLst/>
            <a:cxnLst/>
            <a:rect l="l" t="t" r="r" b="b"/>
            <a:pathLst>
              <a:path w="12700" h="4963160">
                <a:moveTo>
                  <a:pt x="6350" y="6350"/>
                </a:moveTo>
                <a:lnTo>
                  <a:pt x="6350" y="495681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3200" y="1931670"/>
            <a:ext cx="8737600" cy="38100"/>
          </a:xfrm>
          <a:custGeom>
            <a:avLst/>
            <a:gdLst/>
            <a:ahLst/>
            <a:cxnLst/>
            <a:rect l="l" t="t" r="r" b="b"/>
            <a:pathLst>
              <a:path w="8737600" h="38100">
                <a:moveTo>
                  <a:pt x="19050" y="19050"/>
                </a:moveTo>
                <a:lnTo>
                  <a:pt x="8718550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15900" y="2401570"/>
            <a:ext cx="8712200" cy="12700"/>
          </a:xfrm>
          <a:custGeom>
            <a:avLst/>
            <a:gdLst/>
            <a:ahLst/>
            <a:cxnLst/>
            <a:rect l="l" t="t" r="r" b="b"/>
            <a:pathLst>
              <a:path w="8712200" h="12700">
                <a:moveTo>
                  <a:pt x="6350" y="6350"/>
                </a:moveTo>
                <a:lnTo>
                  <a:pt x="87058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15900" y="3224530"/>
            <a:ext cx="8712200" cy="12700"/>
          </a:xfrm>
          <a:custGeom>
            <a:avLst/>
            <a:gdLst/>
            <a:ahLst/>
            <a:cxnLst/>
            <a:rect l="l" t="t" r="r" b="b"/>
            <a:pathLst>
              <a:path w="8712200" h="12700">
                <a:moveTo>
                  <a:pt x="6350" y="6350"/>
                </a:moveTo>
                <a:lnTo>
                  <a:pt x="87058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15900" y="4291330"/>
            <a:ext cx="8712200" cy="12700"/>
          </a:xfrm>
          <a:custGeom>
            <a:avLst/>
            <a:gdLst/>
            <a:ahLst/>
            <a:cxnLst/>
            <a:rect l="l" t="t" r="r" b="b"/>
            <a:pathLst>
              <a:path w="8712200" h="12700">
                <a:moveTo>
                  <a:pt x="6350" y="6350"/>
                </a:moveTo>
                <a:lnTo>
                  <a:pt x="87058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15900" y="5480050"/>
            <a:ext cx="8712200" cy="12700"/>
          </a:xfrm>
          <a:custGeom>
            <a:avLst/>
            <a:gdLst/>
            <a:ahLst/>
            <a:cxnLst/>
            <a:rect l="l" t="t" r="r" b="b"/>
            <a:pathLst>
              <a:path w="8712200" h="12700">
                <a:moveTo>
                  <a:pt x="6350" y="6350"/>
                </a:moveTo>
                <a:lnTo>
                  <a:pt x="87058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5900" y="6303010"/>
            <a:ext cx="8712200" cy="12700"/>
          </a:xfrm>
          <a:custGeom>
            <a:avLst/>
            <a:gdLst/>
            <a:ahLst/>
            <a:cxnLst/>
            <a:rect l="l" t="t" r="r" b="b"/>
            <a:pathLst>
              <a:path w="8712200" h="12700">
                <a:moveTo>
                  <a:pt x="6350" y="6350"/>
                </a:moveTo>
                <a:lnTo>
                  <a:pt x="87058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1358900"/>
            <a:ext cx="12700" cy="549910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50" y="1358900"/>
            <a:ext cx="12700" cy="5499100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215900" y="1365250"/>
            <a:ext cx="8712200" cy="12700"/>
          </a:xfrm>
          <a:custGeom>
            <a:avLst/>
            <a:gdLst/>
            <a:ahLst/>
            <a:cxnLst/>
            <a:rect l="l" t="t" r="r" b="b"/>
            <a:pathLst>
              <a:path w="8712200" h="12700">
                <a:moveTo>
                  <a:pt x="6350" y="6350"/>
                </a:moveTo>
                <a:lnTo>
                  <a:pt x="87058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20040" y="1455852"/>
            <a:ext cx="121108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Background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0040" y="1699692"/>
            <a:ext cx="105460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Properties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453894" y="1455852"/>
            <a:ext cx="87502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Example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941310" y="1455852"/>
            <a:ext cx="84218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Possible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941310" y="1699692"/>
            <a:ext cx="67273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Values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20040" y="2120795"/>
            <a:ext cx="189153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background-color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453894" y="2120795"/>
            <a:ext cx="300216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background-color: #b0c4de;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20040" y="2577995"/>
            <a:ext cx="1891538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background-image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453894" y="2577995"/>
            <a:ext cx="5115179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onsolas"/>
                <a:cs typeface="Consolas"/>
              </a:rPr>
              <a:t>background-image: url("/css/images/css.jpg");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453894" y="2943754"/>
            <a:ext cx="300139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background-color: #cccccc;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20040" y="3401209"/>
            <a:ext cx="724903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background-repeat background-image: url("/css/images/css.jpg");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453894" y="3766969"/>
            <a:ext cx="299952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background-repeat: repeat;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941310" y="3315767"/>
            <a:ext cx="584766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repeat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941310" y="3559607"/>
            <a:ext cx="87280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no-repeat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941310" y="3803447"/>
            <a:ext cx="75339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repeat-x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941310" y="4047287"/>
            <a:ext cx="750156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repeat-y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20040" y="4468390"/>
            <a:ext cx="133573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background-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20040" y="4834150"/>
            <a:ext cx="100126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position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453894" y="4468390"/>
            <a:ext cx="511517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onsolas"/>
                <a:cs typeface="Consolas"/>
              </a:rPr>
              <a:t>background-image: url("/css/images/css.jpg");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453894" y="4834150"/>
            <a:ext cx="366703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onsolas"/>
                <a:cs typeface="Consolas"/>
              </a:rPr>
              <a:t>background-position:100px 200px;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941310" y="4466768"/>
            <a:ext cx="79637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right top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7941310" y="4832528"/>
            <a:ext cx="65773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left top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941310" y="5198288"/>
            <a:ext cx="34498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…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20040" y="5657137"/>
            <a:ext cx="1336070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background-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20040" y="6023124"/>
            <a:ext cx="122377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attachment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453894" y="5657137"/>
            <a:ext cx="5115179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onsolas"/>
                <a:cs typeface="Consolas"/>
              </a:rPr>
              <a:t>background-image: url('/css/images/css.jpg');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2453894" y="6023124"/>
            <a:ext cx="333328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onsolas"/>
                <a:cs typeface="Consolas"/>
              </a:rPr>
              <a:t>background-attachment: fixed;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941310" y="5655513"/>
            <a:ext cx="465471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fixed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941310" y="6021502"/>
            <a:ext cx="51828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scroll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20040" y="6398028"/>
            <a:ext cx="111252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Shorthand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6" name="text 1"/>
          <p:cNvSpPr txBox="1"/>
          <p:nvPr/>
        </p:nvSpPr>
        <p:spPr>
          <a:xfrm>
            <a:off x="320040" y="6641868"/>
            <a:ext cx="100126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property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7" name="text 1"/>
          <p:cNvSpPr txBox="1"/>
          <p:nvPr/>
        </p:nvSpPr>
        <p:spPr>
          <a:xfrm>
            <a:off x="2453894" y="6398028"/>
            <a:ext cx="622435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onsolas"/>
                <a:cs typeface="Consolas"/>
              </a:rPr>
              <a:t>background: #ffffff url("img_tree.png") no-repeat right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58" name="text 1"/>
          <p:cNvSpPr txBox="1"/>
          <p:nvPr/>
        </p:nvSpPr>
        <p:spPr>
          <a:xfrm>
            <a:off x="2453894" y="6641868"/>
            <a:ext cx="122324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top fixed;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2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355592" cy="890016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270248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399032"/>
            <a:ext cx="7522464" cy="5039868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589126"/>
            <a:ext cx="641440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You can set following font properties of an element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1926335"/>
            <a:ext cx="256528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font-family property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02334" y="2236876"/>
            <a:ext cx="42384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2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70" spc="10" dirty="0">
                <a:solidFill>
                  <a:srgbClr val="C00000"/>
                </a:solidFill>
                <a:latin typeface="Constantia"/>
                <a:cs typeface="Constantia"/>
              </a:rPr>
              <a:t>is used to specify font face of an element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523743"/>
            <a:ext cx="237923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font-style property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2834284"/>
            <a:ext cx="40530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is used to make a font italic or oblique.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121405"/>
            <a:ext cx="264265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font-variant property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2334" y="3431946"/>
            <a:ext cx="37480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9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40" spc="10" dirty="0">
                <a:solidFill>
                  <a:srgbClr val="C00000"/>
                </a:solidFill>
                <a:latin typeface="Constantia"/>
                <a:cs typeface="Constantia"/>
              </a:rPr>
              <a:t>is used to create a small-caps effect.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3718813"/>
            <a:ext cx="260905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font-weight property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02334" y="4029354"/>
            <a:ext cx="6434177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9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40" spc="10" dirty="0">
                <a:solidFill>
                  <a:srgbClr val="C00000"/>
                </a:solidFill>
                <a:latin typeface="Constantia"/>
                <a:cs typeface="Constantia"/>
              </a:rPr>
              <a:t>is used to increase or decrease how bold or light a font appears.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4316373"/>
            <a:ext cx="2290391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font-size property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02334" y="4627143"/>
            <a:ext cx="49343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2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70" spc="10" dirty="0">
                <a:solidFill>
                  <a:srgbClr val="C00000"/>
                </a:solidFill>
                <a:latin typeface="Constantia"/>
                <a:cs typeface="Constantia"/>
              </a:rPr>
              <a:t>is used to increase or decrease the size of a font.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90904" y="4914010"/>
            <a:ext cx="178151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font property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02334" y="5224551"/>
            <a:ext cx="5537150" cy="4758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9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40" spc="10" dirty="0">
                <a:solidFill>
                  <a:srgbClr val="C00000"/>
                </a:solidFill>
                <a:latin typeface="Constantia"/>
                <a:cs typeface="Constantia"/>
              </a:rPr>
              <a:t>is used as shorthand to specify a number of other font</a:t>
            </a:r>
            <a:endParaRPr sz="1700">
              <a:latin typeface="Constantia"/>
              <a:cs typeface="Constantia"/>
            </a:endParaRPr>
          </a:p>
          <a:p>
            <a:pPr marL="228600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properties.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2682240" cy="890016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2596896" cy="809244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424940"/>
            <a:ext cx="7377684" cy="2156460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26057"/>
            <a:ext cx="301960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font-family property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02334" y="2023859"/>
            <a:ext cx="5821032" cy="2667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100" spc="10" dirty="0">
                <a:solidFill>
                  <a:srgbClr val="C00000"/>
                </a:solidFill>
                <a:latin typeface="Constantia"/>
                <a:cs typeface="Constantia"/>
              </a:rPr>
              <a:t>In CSS, there are two types of font family names: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76654" y="2377072"/>
            <a:ext cx="5938080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1900" b="1" spc="10" dirty="0">
                <a:solidFill>
                  <a:srgbClr val="0070C0"/>
                </a:solidFill>
                <a:latin typeface="Constantia"/>
                <a:cs typeface="Constantia"/>
              </a:rPr>
              <a:t>generic family 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- a group of font families with a similar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05254" y="2666632"/>
            <a:ext cx="3515767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look (like "Serif" or "Monospace")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76654" y="2994317"/>
            <a:ext cx="5686158" cy="2410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1900" b="1" spc="10" dirty="0">
                <a:solidFill>
                  <a:srgbClr val="0070C0"/>
                </a:solidFill>
                <a:latin typeface="Constantia"/>
                <a:cs typeface="Constantia"/>
              </a:rPr>
              <a:t>font family 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- a specific font family (like "Times New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05254" y="3284106"/>
            <a:ext cx="1985571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Roman" or "Arial“)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57200" y="3733800"/>
            <a:ext cx="2133600" cy="370840"/>
          </a:xfrm>
          <a:custGeom>
            <a:avLst/>
            <a:gdLst/>
            <a:ahLst/>
            <a:cxnLst/>
            <a:rect l="l" t="t" r="r" b="b"/>
            <a:pathLst>
              <a:path w="2133600" h="370840">
                <a:moveTo>
                  <a:pt x="0" y="37084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590800" y="3733800"/>
            <a:ext cx="2667000" cy="370840"/>
          </a:xfrm>
          <a:custGeom>
            <a:avLst/>
            <a:gdLst/>
            <a:ahLst/>
            <a:cxnLst/>
            <a:rect l="l" t="t" r="r" b="b"/>
            <a:pathLst>
              <a:path w="2667000" h="370840">
                <a:moveTo>
                  <a:pt x="0" y="370840"/>
                </a:moveTo>
                <a:lnTo>
                  <a:pt x="0" y="0"/>
                </a:lnTo>
                <a:lnTo>
                  <a:pt x="2667000" y="0"/>
                </a:lnTo>
                <a:lnTo>
                  <a:pt x="2667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257800" y="3733800"/>
            <a:ext cx="3429000" cy="370840"/>
          </a:xfrm>
          <a:custGeom>
            <a:avLst/>
            <a:gdLst/>
            <a:ahLst/>
            <a:cxnLst/>
            <a:rect l="l" t="t" r="r" b="b"/>
            <a:pathLst>
              <a:path w="3429000" h="370840">
                <a:moveTo>
                  <a:pt x="0" y="370840"/>
                </a:moveTo>
                <a:lnTo>
                  <a:pt x="0" y="0"/>
                </a:lnTo>
                <a:lnTo>
                  <a:pt x="3429000" y="0"/>
                </a:lnTo>
                <a:lnTo>
                  <a:pt x="3429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57200" y="4104640"/>
            <a:ext cx="2133600" cy="640079"/>
          </a:xfrm>
          <a:custGeom>
            <a:avLst/>
            <a:gdLst/>
            <a:ahLst/>
            <a:cxnLst/>
            <a:rect l="l" t="t" r="r" b="b"/>
            <a:pathLst>
              <a:path w="2133600" h="640079">
                <a:moveTo>
                  <a:pt x="0" y="64008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640080"/>
                </a:lnTo>
                <a:lnTo>
                  <a:pt x="0" y="64008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90800" y="4104640"/>
            <a:ext cx="2667000" cy="640079"/>
          </a:xfrm>
          <a:custGeom>
            <a:avLst/>
            <a:gdLst/>
            <a:ahLst/>
            <a:cxnLst/>
            <a:rect l="l" t="t" r="r" b="b"/>
            <a:pathLst>
              <a:path w="2667000" h="640079">
                <a:moveTo>
                  <a:pt x="0" y="640080"/>
                </a:moveTo>
                <a:lnTo>
                  <a:pt x="0" y="0"/>
                </a:lnTo>
                <a:lnTo>
                  <a:pt x="2667000" y="0"/>
                </a:lnTo>
                <a:lnTo>
                  <a:pt x="2667000" y="640080"/>
                </a:lnTo>
                <a:lnTo>
                  <a:pt x="0" y="64008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257800" y="4104640"/>
            <a:ext cx="3429000" cy="640079"/>
          </a:xfrm>
          <a:custGeom>
            <a:avLst/>
            <a:gdLst/>
            <a:ahLst/>
            <a:cxnLst/>
            <a:rect l="l" t="t" r="r" b="b"/>
            <a:pathLst>
              <a:path w="3429000" h="640079">
                <a:moveTo>
                  <a:pt x="0" y="640080"/>
                </a:moveTo>
                <a:lnTo>
                  <a:pt x="0" y="0"/>
                </a:lnTo>
                <a:lnTo>
                  <a:pt x="3429000" y="0"/>
                </a:lnTo>
                <a:lnTo>
                  <a:pt x="3429000" y="640080"/>
                </a:lnTo>
                <a:lnTo>
                  <a:pt x="0" y="64008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7200" y="474472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0" y="91440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590800" y="4744720"/>
            <a:ext cx="2667000" cy="914400"/>
          </a:xfrm>
          <a:custGeom>
            <a:avLst/>
            <a:gdLst/>
            <a:ahLst/>
            <a:cxnLst/>
            <a:rect l="l" t="t" r="r" b="b"/>
            <a:pathLst>
              <a:path w="2667000" h="914400">
                <a:moveTo>
                  <a:pt x="0" y="914400"/>
                </a:moveTo>
                <a:lnTo>
                  <a:pt x="0" y="0"/>
                </a:lnTo>
                <a:lnTo>
                  <a:pt x="2667000" y="0"/>
                </a:lnTo>
                <a:lnTo>
                  <a:pt x="26670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257800" y="4744720"/>
            <a:ext cx="3429000" cy="914400"/>
          </a:xfrm>
          <a:custGeom>
            <a:avLst/>
            <a:gdLst/>
            <a:ahLst/>
            <a:cxnLst/>
            <a:rect l="l" t="t" r="r" b="b"/>
            <a:pathLst>
              <a:path w="3429000" h="914400">
                <a:moveTo>
                  <a:pt x="0" y="914400"/>
                </a:moveTo>
                <a:lnTo>
                  <a:pt x="0" y="0"/>
                </a:lnTo>
                <a:lnTo>
                  <a:pt x="3429000" y="0"/>
                </a:lnTo>
                <a:lnTo>
                  <a:pt x="34290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57200" y="5659120"/>
            <a:ext cx="2133600" cy="640080"/>
          </a:xfrm>
          <a:custGeom>
            <a:avLst/>
            <a:gdLst/>
            <a:ahLst/>
            <a:cxnLst/>
            <a:rect l="l" t="t" r="r" b="b"/>
            <a:pathLst>
              <a:path w="2133600" h="640080">
                <a:moveTo>
                  <a:pt x="0" y="64008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640080"/>
                </a:lnTo>
                <a:lnTo>
                  <a:pt x="0" y="64008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590800" y="5659120"/>
            <a:ext cx="2667000" cy="640080"/>
          </a:xfrm>
          <a:custGeom>
            <a:avLst/>
            <a:gdLst/>
            <a:ahLst/>
            <a:cxnLst/>
            <a:rect l="l" t="t" r="r" b="b"/>
            <a:pathLst>
              <a:path w="2667000" h="640080">
                <a:moveTo>
                  <a:pt x="0" y="640080"/>
                </a:moveTo>
                <a:lnTo>
                  <a:pt x="0" y="0"/>
                </a:lnTo>
                <a:lnTo>
                  <a:pt x="2667000" y="0"/>
                </a:lnTo>
                <a:lnTo>
                  <a:pt x="2667000" y="640080"/>
                </a:lnTo>
                <a:lnTo>
                  <a:pt x="0" y="64008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57800" y="5659120"/>
            <a:ext cx="3429000" cy="640080"/>
          </a:xfrm>
          <a:custGeom>
            <a:avLst/>
            <a:gdLst/>
            <a:ahLst/>
            <a:cxnLst/>
            <a:rect l="l" t="t" r="r" b="b"/>
            <a:pathLst>
              <a:path w="3429000" h="640080">
                <a:moveTo>
                  <a:pt x="0" y="640080"/>
                </a:moveTo>
                <a:lnTo>
                  <a:pt x="0" y="0"/>
                </a:lnTo>
                <a:lnTo>
                  <a:pt x="3429000" y="0"/>
                </a:lnTo>
                <a:lnTo>
                  <a:pt x="3429000" y="640080"/>
                </a:lnTo>
                <a:lnTo>
                  <a:pt x="0" y="64008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584450" y="3721100"/>
            <a:ext cx="12700" cy="2590800"/>
          </a:xfrm>
          <a:custGeom>
            <a:avLst/>
            <a:gdLst/>
            <a:ahLst/>
            <a:cxnLst/>
            <a:rect l="l" t="t" r="r" b="b"/>
            <a:pathLst>
              <a:path w="12700" h="2590800">
                <a:moveTo>
                  <a:pt x="6350" y="6350"/>
                </a:moveTo>
                <a:lnTo>
                  <a:pt x="6350" y="25844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51450" y="3721100"/>
            <a:ext cx="12700" cy="2590800"/>
          </a:xfrm>
          <a:custGeom>
            <a:avLst/>
            <a:gdLst/>
            <a:ahLst/>
            <a:cxnLst/>
            <a:rect l="l" t="t" r="r" b="b"/>
            <a:pathLst>
              <a:path w="12700" h="2590800">
                <a:moveTo>
                  <a:pt x="6350" y="6350"/>
                </a:moveTo>
                <a:lnTo>
                  <a:pt x="6350" y="25844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31800" y="4085590"/>
            <a:ext cx="8280400" cy="38100"/>
          </a:xfrm>
          <a:custGeom>
            <a:avLst/>
            <a:gdLst/>
            <a:ahLst/>
            <a:cxnLst/>
            <a:rect l="l" t="t" r="r" b="b"/>
            <a:pathLst>
              <a:path w="8280400" h="38100">
                <a:moveTo>
                  <a:pt x="19050" y="19050"/>
                </a:moveTo>
                <a:lnTo>
                  <a:pt x="8261350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4500" y="473837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4500" y="565277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0850" y="3721100"/>
            <a:ext cx="12700" cy="2590800"/>
          </a:xfrm>
          <a:custGeom>
            <a:avLst/>
            <a:gdLst/>
            <a:ahLst/>
            <a:cxnLst/>
            <a:rect l="l" t="t" r="r" b="b"/>
            <a:pathLst>
              <a:path w="12700" h="2590800">
                <a:moveTo>
                  <a:pt x="6350" y="6350"/>
                </a:moveTo>
                <a:lnTo>
                  <a:pt x="6350" y="25844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680450" y="3721100"/>
            <a:ext cx="12700" cy="2590800"/>
          </a:xfrm>
          <a:custGeom>
            <a:avLst/>
            <a:gdLst/>
            <a:ahLst/>
            <a:cxnLst/>
            <a:rect l="l" t="t" r="r" b="b"/>
            <a:pathLst>
              <a:path w="12700" h="2590800">
                <a:moveTo>
                  <a:pt x="6350" y="6350"/>
                </a:moveTo>
                <a:lnTo>
                  <a:pt x="6350" y="25844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44500" y="372745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44500" y="629285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548640" y="3822090"/>
            <a:ext cx="16696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Constantia"/>
                <a:cs typeface="Constantia"/>
              </a:rPr>
              <a:t>Generic Family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82494" y="3822090"/>
            <a:ext cx="131467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Constantia"/>
                <a:cs typeface="Constantia"/>
              </a:rPr>
              <a:t>Font Family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350129" y="3822090"/>
            <a:ext cx="13357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Constantia"/>
                <a:cs typeface="Constantia"/>
              </a:rPr>
              <a:t>Description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8640" y="4193057"/>
            <a:ext cx="506806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Serif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682494" y="4193057"/>
            <a:ext cx="1917040" cy="5029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Times New Roman</a:t>
            </a:r>
            <a:endParaRPr sz="18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Georgia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50129" y="4193057"/>
            <a:ext cx="3267837" cy="5029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Serif fonts have small lines at the</a:t>
            </a:r>
            <a:endParaRPr sz="17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ends on some characters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8640" y="4833391"/>
            <a:ext cx="10174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Sans-serif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682494" y="4833391"/>
            <a:ext cx="871651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Arial</a:t>
            </a:r>
            <a:endParaRPr sz="18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Verdana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50129" y="4833391"/>
            <a:ext cx="3239489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"Sans" means without - these</a:t>
            </a:r>
            <a:endParaRPr sz="18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fonts do not have the lines at the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350129" y="5382031"/>
            <a:ext cx="18349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ends of characters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48640" y="5747842"/>
            <a:ext cx="118049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Monospace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682494" y="5747842"/>
            <a:ext cx="12986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Courier New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682494" y="6022467"/>
            <a:ext cx="15659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Lucida Console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350129" y="5747842"/>
            <a:ext cx="306598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Constantia"/>
                <a:cs typeface="Constantia"/>
              </a:rPr>
              <a:t>All monospace characters have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50129" y="6022467"/>
            <a:ext cx="15560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the same width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2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223004" cy="89001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137660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5" name="object 125"/>
          <p:cNvSpPr/>
          <p:nvPr/>
        </p:nvSpPr>
        <p:spPr>
          <a:xfrm>
            <a:off x="457200" y="1452880"/>
            <a:ext cx="2286000" cy="370840"/>
          </a:xfrm>
          <a:custGeom>
            <a:avLst/>
            <a:gdLst/>
            <a:ahLst/>
            <a:cxnLst/>
            <a:rect l="l" t="t" r="r" b="b"/>
            <a:pathLst>
              <a:path w="2286000" h="370840">
                <a:moveTo>
                  <a:pt x="0" y="37084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743200" y="1452880"/>
            <a:ext cx="3922267" cy="370840"/>
          </a:xfrm>
          <a:custGeom>
            <a:avLst/>
            <a:gdLst/>
            <a:ahLst/>
            <a:cxnLst/>
            <a:rect l="l" t="t" r="r" b="b"/>
            <a:pathLst>
              <a:path w="3922267" h="370840">
                <a:moveTo>
                  <a:pt x="0" y="370840"/>
                </a:moveTo>
                <a:lnTo>
                  <a:pt x="0" y="0"/>
                </a:lnTo>
                <a:lnTo>
                  <a:pt x="3922267" y="0"/>
                </a:lnTo>
                <a:lnTo>
                  <a:pt x="3922267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65468" y="1452880"/>
            <a:ext cx="2021331" cy="370840"/>
          </a:xfrm>
          <a:custGeom>
            <a:avLst/>
            <a:gdLst/>
            <a:ahLst/>
            <a:cxnLst/>
            <a:rect l="l" t="t" r="r" b="b"/>
            <a:pathLst>
              <a:path w="2021331" h="370840">
                <a:moveTo>
                  <a:pt x="0" y="370840"/>
                </a:moveTo>
                <a:lnTo>
                  <a:pt x="0" y="0"/>
                </a:lnTo>
                <a:lnTo>
                  <a:pt x="2021332" y="0"/>
                </a:lnTo>
                <a:lnTo>
                  <a:pt x="2021332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7200" y="1823720"/>
            <a:ext cx="2286000" cy="579120"/>
          </a:xfrm>
          <a:custGeom>
            <a:avLst/>
            <a:gdLst/>
            <a:ahLst/>
            <a:cxnLst/>
            <a:rect l="l" t="t" r="r" b="b"/>
            <a:pathLst>
              <a:path w="2286000" h="579120">
                <a:moveTo>
                  <a:pt x="0" y="57912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743200" y="1823720"/>
            <a:ext cx="3922267" cy="579120"/>
          </a:xfrm>
          <a:custGeom>
            <a:avLst/>
            <a:gdLst/>
            <a:ahLst/>
            <a:cxnLst/>
            <a:rect l="l" t="t" r="r" b="b"/>
            <a:pathLst>
              <a:path w="3922267" h="579120">
                <a:moveTo>
                  <a:pt x="0" y="579120"/>
                </a:moveTo>
                <a:lnTo>
                  <a:pt x="0" y="0"/>
                </a:lnTo>
                <a:lnTo>
                  <a:pt x="3922267" y="0"/>
                </a:lnTo>
                <a:lnTo>
                  <a:pt x="3922267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665468" y="1823720"/>
            <a:ext cx="2021331" cy="579120"/>
          </a:xfrm>
          <a:custGeom>
            <a:avLst/>
            <a:gdLst/>
            <a:ahLst/>
            <a:cxnLst/>
            <a:rect l="l" t="t" r="r" b="b"/>
            <a:pathLst>
              <a:path w="2021331" h="579120">
                <a:moveTo>
                  <a:pt x="0" y="579120"/>
                </a:moveTo>
                <a:lnTo>
                  <a:pt x="0" y="0"/>
                </a:lnTo>
                <a:lnTo>
                  <a:pt x="2021332" y="0"/>
                </a:lnTo>
                <a:lnTo>
                  <a:pt x="2021332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57200" y="2402840"/>
            <a:ext cx="2286000" cy="822960"/>
          </a:xfrm>
          <a:custGeom>
            <a:avLst/>
            <a:gdLst/>
            <a:ahLst/>
            <a:cxnLst/>
            <a:rect l="l" t="t" r="r" b="b"/>
            <a:pathLst>
              <a:path w="2286000" h="822960">
                <a:moveTo>
                  <a:pt x="0" y="82296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743200" y="2402840"/>
            <a:ext cx="3922267" cy="822960"/>
          </a:xfrm>
          <a:custGeom>
            <a:avLst/>
            <a:gdLst/>
            <a:ahLst/>
            <a:cxnLst/>
            <a:rect l="l" t="t" r="r" b="b"/>
            <a:pathLst>
              <a:path w="3922267" h="822960">
                <a:moveTo>
                  <a:pt x="0" y="822960"/>
                </a:moveTo>
                <a:lnTo>
                  <a:pt x="0" y="0"/>
                </a:lnTo>
                <a:lnTo>
                  <a:pt x="3922267" y="0"/>
                </a:lnTo>
                <a:lnTo>
                  <a:pt x="3922267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665468" y="2402840"/>
            <a:ext cx="2021331" cy="822960"/>
          </a:xfrm>
          <a:custGeom>
            <a:avLst/>
            <a:gdLst/>
            <a:ahLst/>
            <a:cxnLst/>
            <a:rect l="l" t="t" r="r" b="b"/>
            <a:pathLst>
              <a:path w="2021331" h="822960">
                <a:moveTo>
                  <a:pt x="0" y="822960"/>
                </a:moveTo>
                <a:lnTo>
                  <a:pt x="0" y="0"/>
                </a:lnTo>
                <a:lnTo>
                  <a:pt x="2021332" y="0"/>
                </a:lnTo>
                <a:lnTo>
                  <a:pt x="2021332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7200" y="3225800"/>
            <a:ext cx="2286000" cy="579120"/>
          </a:xfrm>
          <a:custGeom>
            <a:avLst/>
            <a:gdLst/>
            <a:ahLst/>
            <a:cxnLst/>
            <a:rect l="l" t="t" r="r" b="b"/>
            <a:pathLst>
              <a:path w="2286000" h="579120">
                <a:moveTo>
                  <a:pt x="0" y="57912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743200" y="3225800"/>
            <a:ext cx="3922267" cy="579120"/>
          </a:xfrm>
          <a:custGeom>
            <a:avLst/>
            <a:gdLst/>
            <a:ahLst/>
            <a:cxnLst/>
            <a:rect l="l" t="t" r="r" b="b"/>
            <a:pathLst>
              <a:path w="3922267" h="579120">
                <a:moveTo>
                  <a:pt x="0" y="579120"/>
                </a:moveTo>
                <a:lnTo>
                  <a:pt x="0" y="0"/>
                </a:lnTo>
                <a:lnTo>
                  <a:pt x="3922267" y="0"/>
                </a:lnTo>
                <a:lnTo>
                  <a:pt x="3922267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665468" y="3225800"/>
            <a:ext cx="2021331" cy="579120"/>
          </a:xfrm>
          <a:custGeom>
            <a:avLst/>
            <a:gdLst/>
            <a:ahLst/>
            <a:cxnLst/>
            <a:rect l="l" t="t" r="r" b="b"/>
            <a:pathLst>
              <a:path w="2021331" h="579120">
                <a:moveTo>
                  <a:pt x="0" y="579120"/>
                </a:moveTo>
                <a:lnTo>
                  <a:pt x="0" y="0"/>
                </a:lnTo>
                <a:lnTo>
                  <a:pt x="2021332" y="0"/>
                </a:lnTo>
                <a:lnTo>
                  <a:pt x="2021332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57200" y="3804920"/>
            <a:ext cx="2286000" cy="1066800"/>
          </a:xfrm>
          <a:custGeom>
            <a:avLst/>
            <a:gdLst/>
            <a:ahLst/>
            <a:cxnLst/>
            <a:rect l="l" t="t" r="r" b="b"/>
            <a:pathLst>
              <a:path w="2286000" h="1066800">
                <a:moveTo>
                  <a:pt x="0" y="106680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743200" y="3804920"/>
            <a:ext cx="3922267" cy="1066800"/>
          </a:xfrm>
          <a:custGeom>
            <a:avLst/>
            <a:gdLst/>
            <a:ahLst/>
            <a:cxnLst/>
            <a:rect l="l" t="t" r="r" b="b"/>
            <a:pathLst>
              <a:path w="3922267" h="1066800">
                <a:moveTo>
                  <a:pt x="0" y="1066800"/>
                </a:moveTo>
                <a:lnTo>
                  <a:pt x="0" y="0"/>
                </a:lnTo>
                <a:lnTo>
                  <a:pt x="3922267" y="0"/>
                </a:lnTo>
                <a:lnTo>
                  <a:pt x="3922267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5468" y="3804920"/>
            <a:ext cx="2021331" cy="1066800"/>
          </a:xfrm>
          <a:custGeom>
            <a:avLst/>
            <a:gdLst/>
            <a:ahLst/>
            <a:cxnLst/>
            <a:rect l="l" t="t" r="r" b="b"/>
            <a:pathLst>
              <a:path w="2021331" h="1066800">
                <a:moveTo>
                  <a:pt x="0" y="1066800"/>
                </a:moveTo>
                <a:lnTo>
                  <a:pt x="0" y="0"/>
                </a:lnTo>
                <a:lnTo>
                  <a:pt x="2021332" y="0"/>
                </a:lnTo>
                <a:lnTo>
                  <a:pt x="2021332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57200" y="4871720"/>
            <a:ext cx="2286000" cy="1310640"/>
          </a:xfrm>
          <a:custGeom>
            <a:avLst/>
            <a:gdLst/>
            <a:ahLst/>
            <a:cxnLst/>
            <a:rect l="l" t="t" r="r" b="b"/>
            <a:pathLst>
              <a:path w="2286000" h="1310640">
                <a:moveTo>
                  <a:pt x="0" y="131064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1310640"/>
                </a:lnTo>
                <a:lnTo>
                  <a:pt x="0" y="131064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743200" y="4871720"/>
            <a:ext cx="3922267" cy="1310640"/>
          </a:xfrm>
          <a:custGeom>
            <a:avLst/>
            <a:gdLst/>
            <a:ahLst/>
            <a:cxnLst/>
            <a:rect l="l" t="t" r="r" b="b"/>
            <a:pathLst>
              <a:path w="3922267" h="1310640">
                <a:moveTo>
                  <a:pt x="0" y="1310640"/>
                </a:moveTo>
                <a:lnTo>
                  <a:pt x="0" y="0"/>
                </a:lnTo>
                <a:lnTo>
                  <a:pt x="3922267" y="0"/>
                </a:lnTo>
                <a:lnTo>
                  <a:pt x="3922267" y="1310640"/>
                </a:lnTo>
                <a:lnTo>
                  <a:pt x="0" y="131064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665468" y="4871720"/>
            <a:ext cx="2021331" cy="1310640"/>
          </a:xfrm>
          <a:custGeom>
            <a:avLst/>
            <a:gdLst/>
            <a:ahLst/>
            <a:cxnLst/>
            <a:rect l="l" t="t" r="r" b="b"/>
            <a:pathLst>
              <a:path w="2021331" h="1310640">
                <a:moveTo>
                  <a:pt x="0" y="1310640"/>
                </a:moveTo>
                <a:lnTo>
                  <a:pt x="0" y="0"/>
                </a:lnTo>
                <a:lnTo>
                  <a:pt x="2021332" y="0"/>
                </a:lnTo>
                <a:lnTo>
                  <a:pt x="2021332" y="1310640"/>
                </a:lnTo>
                <a:lnTo>
                  <a:pt x="0" y="131064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57200" y="6182360"/>
            <a:ext cx="2286000" cy="370840"/>
          </a:xfrm>
          <a:custGeom>
            <a:avLst/>
            <a:gdLst/>
            <a:ahLst/>
            <a:cxnLst/>
            <a:rect l="l" t="t" r="r" b="b"/>
            <a:pathLst>
              <a:path w="2286000" h="370840">
                <a:moveTo>
                  <a:pt x="0" y="37084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743200" y="6182360"/>
            <a:ext cx="5943600" cy="370840"/>
          </a:xfrm>
          <a:custGeom>
            <a:avLst/>
            <a:gdLst/>
            <a:ahLst/>
            <a:cxnLst/>
            <a:rect l="l" t="t" r="r" b="b"/>
            <a:pathLst>
              <a:path w="5943600" h="370840">
                <a:moveTo>
                  <a:pt x="0" y="370840"/>
                </a:moveTo>
                <a:lnTo>
                  <a:pt x="0" y="0"/>
                </a:lnTo>
                <a:lnTo>
                  <a:pt x="5943600" y="0"/>
                </a:lnTo>
                <a:lnTo>
                  <a:pt x="5943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736850" y="1440180"/>
            <a:ext cx="12700" cy="5125720"/>
          </a:xfrm>
          <a:custGeom>
            <a:avLst/>
            <a:gdLst/>
            <a:ahLst/>
            <a:cxnLst/>
            <a:rect l="l" t="t" r="r" b="b"/>
            <a:pathLst>
              <a:path w="12700" h="5125720">
                <a:moveTo>
                  <a:pt x="6350" y="6350"/>
                </a:moveTo>
                <a:lnTo>
                  <a:pt x="6350" y="51193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659118" y="1440180"/>
            <a:ext cx="12700" cy="4754880"/>
          </a:xfrm>
          <a:custGeom>
            <a:avLst/>
            <a:gdLst/>
            <a:ahLst/>
            <a:cxnLst/>
            <a:rect l="l" t="t" r="r" b="b"/>
            <a:pathLst>
              <a:path w="12700" h="4754880">
                <a:moveTo>
                  <a:pt x="6350" y="6350"/>
                </a:moveTo>
                <a:lnTo>
                  <a:pt x="6350" y="474853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1800" y="1804670"/>
            <a:ext cx="8280400" cy="38100"/>
          </a:xfrm>
          <a:custGeom>
            <a:avLst/>
            <a:gdLst/>
            <a:ahLst/>
            <a:cxnLst/>
            <a:rect l="l" t="t" r="r" b="b"/>
            <a:pathLst>
              <a:path w="8280400" h="38100">
                <a:moveTo>
                  <a:pt x="19050" y="19050"/>
                </a:moveTo>
                <a:lnTo>
                  <a:pt x="8261350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44500" y="239649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44500" y="321945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44500" y="379857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44500" y="486537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44500" y="617601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0850" y="1440180"/>
            <a:ext cx="12700" cy="5125720"/>
          </a:xfrm>
          <a:custGeom>
            <a:avLst/>
            <a:gdLst/>
            <a:ahLst/>
            <a:cxnLst/>
            <a:rect l="l" t="t" r="r" b="b"/>
            <a:pathLst>
              <a:path w="12700" h="5125720">
                <a:moveTo>
                  <a:pt x="6350" y="6350"/>
                </a:moveTo>
                <a:lnTo>
                  <a:pt x="6350" y="51193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680450" y="1440180"/>
            <a:ext cx="12700" cy="5125720"/>
          </a:xfrm>
          <a:custGeom>
            <a:avLst/>
            <a:gdLst/>
            <a:ahLst/>
            <a:cxnLst/>
            <a:rect l="l" t="t" r="r" b="b"/>
            <a:pathLst>
              <a:path w="12700" h="5125720">
                <a:moveTo>
                  <a:pt x="6350" y="6350"/>
                </a:moveTo>
                <a:lnTo>
                  <a:pt x="6350" y="51193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44500" y="144653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44500" y="654685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537259"/>
            <a:ext cx="153620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Font Properties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834894" y="1537259"/>
            <a:ext cx="875630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Example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758051" y="1537259"/>
            <a:ext cx="1507623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Possible Values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1911371"/>
            <a:ext cx="133532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font-family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834894" y="1911371"/>
            <a:ext cx="355578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onsolas"/>
                <a:cs typeface="Consolas"/>
              </a:rPr>
              <a:t>font-family: "Times New Roman",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834894" y="2155212"/>
            <a:ext cx="155566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Times, serif;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2490492"/>
            <a:ext cx="1224076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font-style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834894" y="2490492"/>
            <a:ext cx="2114626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font-style:italic;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758051" y="2487346"/>
            <a:ext cx="67253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normal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758051" y="2731440"/>
            <a:ext cx="47734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italic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758051" y="2975280"/>
            <a:ext cx="673140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oblique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8640" y="3313705"/>
            <a:ext cx="144658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font-variant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834894" y="3313705"/>
            <a:ext cx="278193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font-variant:small-caps;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758051" y="3310560"/>
            <a:ext cx="51544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small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225918" y="3310560"/>
            <a:ext cx="11634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-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294499" y="3310560"/>
            <a:ext cx="43355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caps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758051" y="3554400"/>
            <a:ext cx="67253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normal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48640" y="3892980"/>
            <a:ext cx="1335328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font-weight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834894" y="3892980"/>
            <a:ext cx="2003709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font-weight:bold;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758051" y="3889832"/>
            <a:ext cx="1823315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normal, bold, bolder,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6758051" y="4133901"/>
            <a:ext cx="185260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lighter, 100, 200, 300,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758051" y="4377741"/>
            <a:ext cx="167950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400, 500, 600, 700,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758051" y="4621581"/>
            <a:ext cx="80265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800, 900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48640" y="4960007"/>
            <a:ext cx="111282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font-size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834894" y="4960007"/>
            <a:ext cx="178041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font-size:20px;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6758051" y="4956861"/>
            <a:ext cx="24905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xx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6959218" y="4956861"/>
            <a:ext cx="11634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-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027799" y="4956861"/>
            <a:ext cx="71975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small, x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699882" y="4956861"/>
            <a:ext cx="11634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-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768463" y="4956861"/>
            <a:ext cx="56733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small,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6" name="text 1"/>
          <p:cNvSpPr txBox="1"/>
          <p:nvPr/>
        </p:nvSpPr>
        <p:spPr>
          <a:xfrm>
            <a:off x="6758051" y="5200955"/>
            <a:ext cx="137060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small, medium,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7" name="text 1"/>
          <p:cNvSpPr txBox="1"/>
          <p:nvPr/>
        </p:nvSpPr>
        <p:spPr>
          <a:xfrm>
            <a:off x="6758051" y="5444820"/>
            <a:ext cx="154763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large, x-large, xx-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8" name="text 1"/>
          <p:cNvSpPr txBox="1"/>
          <p:nvPr/>
        </p:nvSpPr>
        <p:spPr>
          <a:xfrm>
            <a:off x="6758051" y="5688661"/>
            <a:ext cx="1848348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large, smaller, larger,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9" name="text 1"/>
          <p:cNvSpPr txBox="1"/>
          <p:nvPr/>
        </p:nvSpPr>
        <p:spPr>
          <a:xfrm>
            <a:off x="6758051" y="5932500"/>
            <a:ext cx="179281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size in pixels or in %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60" name="text 1"/>
          <p:cNvSpPr txBox="1"/>
          <p:nvPr/>
        </p:nvSpPr>
        <p:spPr>
          <a:xfrm>
            <a:off x="548640" y="6271004"/>
            <a:ext cx="6954550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onsolas"/>
                <a:cs typeface="Consolas"/>
              </a:rPr>
              <a:t>Shorthand property  font:italic small-caps bold 15px georgia;</a:t>
            </a:r>
            <a:endParaRPr sz="1500">
              <a:latin typeface="Consolas"/>
              <a:cs typeface="Consolas"/>
            </a:endParaRPr>
          </a:p>
        </p:txBody>
      </p:sp>
      <p:pic>
        <p:nvPicPr>
          <p:cNvPr id="2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239768" cy="890016"/>
          </a:xfrm>
          <a:prstGeom prst="rect">
            <a:avLst/>
          </a:prstGeom>
        </p:spPr>
      </p:pic>
      <p:sp>
        <p:nvSpPr>
          <p:cNvPr id="157" name="object 157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155948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5199888"/>
          </a:xfrm>
          <a:prstGeom prst="rect">
            <a:avLst/>
          </a:prstGeom>
        </p:spPr>
      </p:pic>
      <p:pic>
        <p:nvPicPr>
          <p:cNvPr id="2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397507"/>
            <a:ext cx="7228332" cy="5178552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5096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562887"/>
            <a:ext cx="5464685" cy="474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29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80" spc="10" dirty="0">
                <a:solidFill>
                  <a:srgbClr val="0070C0"/>
                </a:solidFill>
                <a:latin typeface="Constantia"/>
                <a:cs typeface="Constantia"/>
              </a:rPr>
              <a:t>You can set following text properties of an element −</a:t>
            </a:r>
            <a:endParaRPr sz="1600">
              <a:latin typeface="Constantia"/>
              <a:cs typeface="Constantia"/>
            </a:endParaRPr>
          </a:p>
          <a:p>
            <a:pPr marL="366064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color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02334" y="2067369"/>
            <a:ext cx="282530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set the color of a text.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287181"/>
            <a:ext cx="2019650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direction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02334" y="2533713"/>
            <a:ext cx="281616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set the text direction.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2753524"/>
            <a:ext cx="2457161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letter-spacing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2334" y="3000082"/>
            <a:ext cx="6168733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add or subtract space between the letters that make up a word.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3220122"/>
            <a:ext cx="2434301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word-spacing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3466655"/>
            <a:ext cx="554031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add or subtract space between the words of a sentence.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3686466"/>
            <a:ext cx="2218055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text-indent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2334" y="3932999"/>
            <a:ext cx="355549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indent the text of a paragraph.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4152810"/>
            <a:ext cx="2067435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text-align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02334" y="4399724"/>
            <a:ext cx="342576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align the text of a document.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90904" y="4619535"/>
            <a:ext cx="2608238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text-decoration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02334" y="4866068"/>
            <a:ext cx="461219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underline, overline, and strikethrough text.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990904" y="5085879"/>
            <a:ext cx="2530764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text-transform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02334" y="5332412"/>
            <a:ext cx="617468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capitalize text or convert text to uppercase or lowercase letters.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990904" y="5552249"/>
            <a:ext cx="2316184" cy="216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text-shadow property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02334" y="5799010"/>
            <a:ext cx="382067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is used to set the text shadow around a text.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2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2880360" cy="890016"/>
          </a:xfrm>
          <a:prstGeom prst="rect">
            <a:avLst/>
          </a:prstGeom>
        </p:spPr>
      </p:pic>
      <p:sp>
        <p:nvSpPr>
          <p:cNvPr id="158" name="object 15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2798064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304800" y="1427480"/>
            <a:ext cx="2133600" cy="370840"/>
          </a:xfrm>
          <a:custGeom>
            <a:avLst/>
            <a:gdLst/>
            <a:ahLst/>
            <a:cxnLst/>
            <a:rect l="l" t="t" r="r" b="b"/>
            <a:pathLst>
              <a:path w="2133600" h="370840">
                <a:moveTo>
                  <a:pt x="0" y="37084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438400" y="1427480"/>
            <a:ext cx="3556000" cy="370840"/>
          </a:xfrm>
          <a:custGeom>
            <a:avLst/>
            <a:gdLst/>
            <a:ahLst/>
            <a:cxnLst/>
            <a:rect l="l" t="t" r="r" b="b"/>
            <a:pathLst>
              <a:path w="3556000" h="370840">
                <a:moveTo>
                  <a:pt x="0" y="370840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994400" y="1427480"/>
            <a:ext cx="2844800" cy="370840"/>
          </a:xfrm>
          <a:custGeom>
            <a:avLst/>
            <a:gdLst/>
            <a:ahLst/>
            <a:cxnLst/>
            <a:rect l="l" t="t" r="r" b="b"/>
            <a:pathLst>
              <a:path w="2844800" h="370840">
                <a:moveTo>
                  <a:pt x="0" y="370840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04800" y="1798319"/>
            <a:ext cx="2133600" cy="370840"/>
          </a:xfrm>
          <a:custGeom>
            <a:avLst/>
            <a:gdLst/>
            <a:ahLst/>
            <a:cxnLst/>
            <a:rect l="l" t="t" r="r" b="b"/>
            <a:pathLst>
              <a:path w="2133600" h="370840">
                <a:moveTo>
                  <a:pt x="0" y="370841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370841"/>
                </a:lnTo>
                <a:lnTo>
                  <a:pt x="0" y="370841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438400" y="1798319"/>
            <a:ext cx="3556000" cy="370840"/>
          </a:xfrm>
          <a:custGeom>
            <a:avLst/>
            <a:gdLst/>
            <a:ahLst/>
            <a:cxnLst/>
            <a:rect l="l" t="t" r="r" b="b"/>
            <a:pathLst>
              <a:path w="3556000" h="370840">
                <a:moveTo>
                  <a:pt x="0" y="370841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370841"/>
                </a:lnTo>
                <a:lnTo>
                  <a:pt x="0" y="370841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994400" y="1798319"/>
            <a:ext cx="2844800" cy="370840"/>
          </a:xfrm>
          <a:custGeom>
            <a:avLst/>
            <a:gdLst/>
            <a:ahLst/>
            <a:cxnLst/>
            <a:rect l="l" t="t" r="r" b="b"/>
            <a:pathLst>
              <a:path w="2844800" h="370840">
                <a:moveTo>
                  <a:pt x="0" y="370841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370841"/>
                </a:lnTo>
                <a:lnTo>
                  <a:pt x="0" y="370841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04800" y="2169160"/>
            <a:ext cx="2133600" cy="370840"/>
          </a:xfrm>
          <a:custGeom>
            <a:avLst/>
            <a:gdLst/>
            <a:ahLst/>
            <a:cxnLst/>
            <a:rect l="l" t="t" r="r" b="b"/>
            <a:pathLst>
              <a:path w="2133600" h="370840">
                <a:moveTo>
                  <a:pt x="0" y="37084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438400" y="2169160"/>
            <a:ext cx="3556000" cy="370840"/>
          </a:xfrm>
          <a:custGeom>
            <a:avLst/>
            <a:gdLst/>
            <a:ahLst/>
            <a:cxnLst/>
            <a:rect l="l" t="t" r="r" b="b"/>
            <a:pathLst>
              <a:path w="3556000" h="370840">
                <a:moveTo>
                  <a:pt x="0" y="370840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994400" y="2169160"/>
            <a:ext cx="2844800" cy="370840"/>
          </a:xfrm>
          <a:custGeom>
            <a:avLst/>
            <a:gdLst/>
            <a:ahLst/>
            <a:cxnLst/>
            <a:rect l="l" t="t" r="r" b="b"/>
            <a:pathLst>
              <a:path w="2844800" h="370840">
                <a:moveTo>
                  <a:pt x="0" y="370840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04800" y="2540000"/>
            <a:ext cx="2133600" cy="579120"/>
          </a:xfrm>
          <a:custGeom>
            <a:avLst/>
            <a:gdLst/>
            <a:ahLst/>
            <a:cxnLst/>
            <a:rect l="l" t="t" r="r" b="b"/>
            <a:pathLst>
              <a:path w="2133600" h="579120">
                <a:moveTo>
                  <a:pt x="0" y="57912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438400" y="2540000"/>
            <a:ext cx="3556000" cy="579120"/>
          </a:xfrm>
          <a:custGeom>
            <a:avLst/>
            <a:gdLst/>
            <a:ahLst/>
            <a:cxnLst/>
            <a:rect l="l" t="t" r="r" b="b"/>
            <a:pathLst>
              <a:path w="3556000" h="579120">
                <a:moveTo>
                  <a:pt x="0" y="579120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994400" y="2540000"/>
            <a:ext cx="2844800" cy="579120"/>
          </a:xfrm>
          <a:custGeom>
            <a:avLst/>
            <a:gdLst/>
            <a:ahLst/>
            <a:cxnLst/>
            <a:rect l="l" t="t" r="r" b="b"/>
            <a:pathLst>
              <a:path w="2844800" h="579120">
                <a:moveTo>
                  <a:pt x="0" y="579120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04800" y="3119120"/>
            <a:ext cx="2133600" cy="579120"/>
          </a:xfrm>
          <a:custGeom>
            <a:avLst/>
            <a:gdLst/>
            <a:ahLst/>
            <a:cxnLst/>
            <a:rect l="l" t="t" r="r" b="b"/>
            <a:pathLst>
              <a:path w="2133600" h="579120">
                <a:moveTo>
                  <a:pt x="0" y="57912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438400" y="3119120"/>
            <a:ext cx="3556000" cy="579120"/>
          </a:xfrm>
          <a:custGeom>
            <a:avLst/>
            <a:gdLst/>
            <a:ahLst/>
            <a:cxnLst/>
            <a:rect l="l" t="t" r="r" b="b"/>
            <a:pathLst>
              <a:path w="3556000" h="579120">
                <a:moveTo>
                  <a:pt x="0" y="579120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994400" y="3119120"/>
            <a:ext cx="2844800" cy="579120"/>
          </a:xfrm>
          <a:custGeom>
            <a:avLst/>
            <a:gdLst/>
            <a:ahLst/>
            <a:cxnLst/>
            <a:rect l="l" t="t" r="r" b="b"/>
            <a:pathLst>
              <a:path w="2844800" h="579120">
                <a:moveTo>
                  <a:pt x="0" y="579120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04800" y="3698240"/>
            <a:ext cx="2133600" cy="579119"/>
          </a:xfrm>
          <a:custGeom>
            <a:avLst/>
            <a:gdLst/>
            <a:ahLst/>
            <a:cxnLst/>
            <a:rect l="l" t="t" r="r" b="b"/>
            <a:pathLst>
              <a:path w="2133600" h="579119">
                <a:moveTo>
                  <a:pt x="0" y="57912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438400" y="3698240"/>
            <a:ext cx="3556000" cy="579119"/>
          </a:xfrm>
          <a:custGeom>
            <a:avLst/>
            <a:gdLst/>
            <a:ahLst/>
            <a:cxnLst/>
            <a:rect l="l" t="t" r="r" b="b"/>
            <a:pathLst>
              <a:path w="3556000" h="579119">
                <a:moveTo>
                  <a:pt x="0" y="579120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994400" y="3698240"/>
            <a:ext cx="2844800" cy="579119"/>
          </a:xfrm>
          <a:custGeom>
            <a:avLst/>
            <a:gdLst/>
            <a:ahLst/>
            <a:cxnLst/>
            <a:rect l="l" t="t" r="r" b="b"/>
            <a:pathLst>
              <a:path w="2844800" h="579119">
                <a:moveTo>
                  <a:pt x="0" y="579120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04800" y="4277360"/>
            <a:ext cx="2133600" cy="579120"/>
          </a:xfrm>
          <a:custGeom>
            <a:avLst/>
            <a:gdLst/>
            <a:ahLst/>
            <a:cxnLst/>
            <a:rect l="l" t="t" r="r" b="b"/>
            <a:pathLst>
              <a:path w="2133600" h="579120">
                <a:moveTo>
                  <a:pt x="0" y="57912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438400" y="4277360"/>
            <a:ext cx="3556000" cy="579120"/>
          </a:xfrm>
          <a:custGeom>
            <a:avLst/>
            <a:gdLst/>
            <a:ahLst/>
            <a:cxnLst/>
            <a:rect l="l" t="t" r="r" b="b"/>
            <a:pathLst>
              <a:path w="3556000" h="579120">
                <a:moveTo>
                  <a:pt x="0" y="579120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94400" y="4277360"/>
            <a:ext cx="2844800" cy="579120"/>
          </a:xfrm>
          <a:custGeom>
            <a:avLst/>
            <a:gdLst/>
            <a:ahLst/>
            <a:cxnLst/>
            <a:rect l="l" t="t" r="r" b="b"/>
            <a:pathLst>
              <a:path w="2844800" h="579120">
                <a:moveTo>
                  <a:pt x="0" y="579120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04800" y="4856480"/>
            <a:ext cx="2133600" cy="579120"/>
          </a:xfrm>
          <a:custGeom>
            <a:avLst/>
            <a:gdLst/>
            <a:ahLst/>
            <a:cxnLst/>
            <a:rect l="l" t="t" r="r" b="b"/>
            <a:pathLst>
              <a:path w="2133600" h="579120">
                <a:moveTo>
                  <a:pt x="0" y="57912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438400" y="4856480"/>
            <a:ext cx="3556000" cy="579120"/>
          </a:xfrm>
          <a:custGeom>
            <a:avLst/>
            <a:gdLst/>
            <a:ahLst/>
            <a:cxnLst/>
            <a:rect l="l" t="t" r="r" b="b"/>
            <a:pathLst>
              <a:path w="3556000" h="579120">
                <a:moveTo>
                  <a:pt x="0" y="579120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994400" y="4856480"/>
            <a:ext cx="2844800" cy="579120"/>
          </a:xfrm>
          <a:custGeom>
            <a:avLst/>
            <a:gdLst/>
            <a:ahLst/>
            <a:cxnLst/>
            <a:rect l="l" t="t" r="r" b="b"/>
            <a:pathLst>
              <a:path w="2844800" h="579120">
                <a:moveTo>
                  <a:pt x="0" y="579120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04800" y="5435600"/>
            <a:ext cx="2133600" cy="335280"/>
          </a:xfrm>
          <a:custGeom>
            <a:avLst/>
            <a:gdLst/>
            <a:ahLst/>
            <a:cxnLst/>
            <a:rect l="l" t="t" r="r" b="b"/>
            <a:pathLst>
              <a:path w="2133600" h="335280">
                <a:moveTo>
                  <a:pt x="0" y="33528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335280"/>
                </a:lnTo>
                <a:lnTo>
                  <a:pt x="0" y="33528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438400" y="5435600"/>
            <a:ext cx="3556000" cy="335280"/>
          </a:xfrm>
          <a:custGeom>
            <a:avLst/>
            <a:gdLst/>
            <a:ahLst/>
            <a:cxnLst/>
            <a:rect l="l" t="t" r="r" b="b"/>
            <a:pathLst>
              <a:path w="3556000" h="335280">
                <a:moveTo>
                  <a:pt x="0" y="335280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335280"/>
                </a:lnTo>
                <a:lnTo>
                  <a:pt x="0" y="33528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994400" y="5435600"/>
            <a:ext cx="2844800" cy="335280"/>
          </a:xfrm>
          <a:custGeom>
            <a:avLst/>
            <a:gdLst/>
            <a:ahLst/>
            <a:cxnLst/>
            <a:rect l="l" t="t" r="r" b="b"/>
            <a:pathLst>
              <a:path w="2844800" h="335280">
                <a:moveTo>
                  <a:pt x="0" y="335280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335280"/>
                </a:lnTo>
                <a:lnTo>
                  <a:pt x="0" y="33528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04800" y="5770880"/>
            <a:ext cx="2133600" cy="579120"/>
          </a:xfrm>
          <a:custGeom>
            <a:avLst/>
            <a:gdLst/>
            <a:ahLst/>
            <a:cxnLst/>
            <a:rect l="l" t="t" r="r" b="b"/>
            <a:pathLst>
              <a:path w="2133600" h="579120">
                <a:moveTo>
                  <a:pt x="0" y="579120"/>
                </a:moveTo>
                <a:lnTo>
                  <a:pt x="0" y="0"/>
                </a:lnTo>
                <a:lnTo>
                  <a:pt x="2133600" y="0"/>
                </a:lnTo>
                <a:lnTo>
                  <a:pt x="2133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438400" y="5770880"/>
            <a:ext cx="3556000" cy="579120"/>
          </a:xfrm>
          <a:custGeom>
            <a:avLst/>
            <a:gdLst/>
            <a:ahLst/>
            <a:cxnLst/>
            <a:rect l="l" t="t" r="r" b="b"/>
            <a:pathLst>
              <a:path w="3556000" h="579120">
                <a:moveTo>
                  <a:pt x="0" y="579120"/>
                </a:moveTo>
                <a:lnTo>
                  <a:pt x="0" y="0"/>
                </a:lnTo>
                <a:lnTo>
                  <a:pt x="3556000" y="0"/>
                </a:lnTo>
                <a:lnTo>
                  <a:pt x="3556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994400" y="5770880"/>
            <a:ext cx="2844800" cy="579120"/>
          </a:xfrm>
          <a:custGeom>
            <a:avLst/>
            <a:gdLst/>
            <a:ahLst/>
            <a:cxnLst/>
            <a:rect l="l" t="t" r="r" b="b"/>
            <a:pathLst>
              <a:path w="2844800" h="579120">
                <a:moveTo>
                  <a:pt x="0" y="579120"/>
                </a:moveTo>
                <a:lnTo>
                  <a:pt x="0" y="0"/>
                </a:lnTo>
                <a:lnTo>
                  <a:pt x="2844800" y="0"/>
                </a:lnTo>
                <a:lnTo>
                  <a:pt x="2844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432050" y="1414780"/>
            <a:ext cx="12700" cy="4947920"/>
          </a:xfrm>
          <a:custGeom>
            <a:avLst/>
            <a:gdLst/>
            <a:ahLst/>
            <a:cxnLst/>
            <a:rect l="l" t="t" r="r" b="b"/>
            <a:pathLst>
              <a:path w="12700" h="4947920">
                <a:moveTo>
                  <a:pt x="6350" y="6350"/>
                </a:moveTo>
                <a:lnTo>
                  <a:pt x="6350" y="49415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988050" y="1414780"/>
            <a:ext cx="12700" cy="4947920"/>
          </a:xfrm>
          <a:custGeom>
            <a:avLst/>
            <a:gdLst/>
            <a:ahLst/>
            <a:cxnLst/>
            <a:rect l="l" t="t" r="r" b="b"/>
            <a:pathLst>
              <a:path w="12700" h="4947920">
                <a:moveTo>
                  <a:pt x="6350" y="6350"/>
                </a:moveTo>
                <a:lnTo>
                  <a:pt x="6350" y="49415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79400" y="1779270"/>
            <a:ext cx="8585200" cy="38100"/>
          </a:xfrm>
          <a:custGeom>
            <a:avLst/>
            <a:gdLst/>
            <a:ahLst/>
            <a:cxnLst/>
            <a:rect l="l" t="t" r="r" b="b"/>
            <a:pathLst>
              <a:path w="8585200" h="38100">
                <a:moveTo>
                  <a:pt x="19050" y="19050"/>
                </a:moveTo>
                <a:lnTo>
                  <a:pt x="8566150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92100" y="216281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92100" y="253365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92100" y="311277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92100" y="369189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92100" y="427101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92100" y="485013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92100" y="542925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92100" y="576453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98450" y="1414780"/>
            <a:ext cx="12700" cy="4947920"/>
          </a:xfrm>
          <a:custGeom>
            <a:avLst/>
            <a:gdLst/>
            <a:ahLst/>
            <a:cxnLst/>
            <a:rect l="l" t="t" r="r" b="b"/>
            <a:pathLst>
              <a:path w="12700" h="4947920">
                <a:moveTo>
                  <a:pt x="6350" y="6350"/>
                </a:moveTo>
                <a:lnTo>
                  <a:pt x="6350" y="49415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832850" y="1414780"/>
            <a:ext cx="12700" cy="4947920"/>
          </a:xfrm>
          <a:custGeom>
            <a:avLst/>
            <a:gdLst/>
            <a:ahLst/>
            <a:cxnLst/>
            <a:rect l="l" t="t" r="r" b="b"/>
            <a:pathLst>
              <a:path w="12700" h="4947920">
                <a:moveTo>
                  <a:pt x="6350" y="6350"/>
                </a:moveTo>
                <a:lnTo>
                  <a:pt x="6350" y="49415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92100" y="142113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92100" y="6343650"/>
            <a:ext cx="8559800" cy="12700"/>
          </a:xfrm>
          <a:custGeom>
            <a:avLst/>
            <a:gdLst/>
            <a:ahLst/>
            <a:cxnLst/>
            <a:rect l="l" t="t" r="r" b="b"/>
            <a:pathLst>
              <a:path w="8559800" h="12700">
                <a:moveTo>
                  <a:pt x="6350" y="6350"/>
                </a:moveTo>
                <a:lnTo>
                  <a:pt x="85534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96240" y="1511986"/>
            <a:ext cx="150235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Text Properties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530094" y="1511986"/>
            <a:ext cx="87502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Example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086856" y="1511986"/>
            <a:ext cx="150762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Possible Values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96240" y="1886099"/>
            <a:ext cx="66751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color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30094" y="1886099"/>
            <a:ext cx="1224610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color:red;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96240" y="2256839"/>
            <a:ext cx="1223772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text-align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530094" y="2256839"/>
            <a:ext cx="2003709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text-align:right;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086856" y="2253691"/>
            <a:ext cx="2113397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left, right, center, justify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96240" y="2627679"/>
            <a:ext cx="1780032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text-decoration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30094" y="2627679"/>
            <a:ext cx="3005231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text-decoration:underline;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086856" y="2624531"/>
            <a:ext cx="1428892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none, underline,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519669" y="2624531"/>
            <a:ext cx="720840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overline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191754" y="2624531"/>
            <a:ext cx="464659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, line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607806" y="2624531"/>
            <a:ext cx="116520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-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086856" y="2868600"/>
            <a:ext cx="126743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through, blink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96240" y="3207026"/>
            <a:ext cx="1668780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text-transform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530094" y="3207026"/>
            <a:ext cx="3004896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text-transform:capitalize;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086856" y="3203880"/>
            <a:ext cx="2411628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none, capitalize, uppercase,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6086856" y="3447720"/>
            <a:ext cx="93339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lowercase.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96240" y="3786300"/>
            <a:ext cx="1335024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text-indent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530094" y="3786300"/>
            <a:ext cx="1891665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text-indent:1cm;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086856" y="3783152"/>
            <a:ext cx="1312574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% or a number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403084" y="3783152"/>
            <a:ext cx="911251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specifying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086856" y="4027221"/>
            <a:ext cx="111987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indent space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96240" y="4365647"/>
            <a:ext cx="144627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word-spacing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530094" y="4365647"/>
            <a:ext cx="200291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word-spacing:5px;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6086856" y="4362501"/>
            <a:ext cx="90684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normal or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6994510" y="4362501"/>
            <a:ext cx="86610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a number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864464" y="4362501"/>
            <a:ext cx="91150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specifying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6086856" y="4606341"/>
            <a:ext cx="52395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space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88" name="text 1"/>
          <p:cNvSpPr txBox="1"/>
          <p:nvPr/>
        </p:nvSpPr>
        <p:spPr>
          <a:xfrm>
            <a:off x="396240" y="4944767"/>
            <a:ext cx="166908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letter-spacing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89" name="text 1"/>
          <p:cNvSpPr txBox="1"/>
          <p:nvPr/>
        </p:nvSpPr>
        <p:spPr>
          <a:xfrm>
            <a:off x="2530094" y="4944767"/>
            <a:ext cx="222542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letter-spacing:5px;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90" name="text 1"/>
          <p:cNvSpPr txBox="1"/>
          <p:nvPr/>
        </p:nvSpPr>
        <p:spPr>
          <a:xfrm>
            <a:off x="6086856" y="4941621"/>
            <a:ext cx="90684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normal or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91" name="text 1"/>
          <p:cNvSpPr txBox="1"/>
          <p:nvPr/>
        </p:nvSpPr>
        <p:spPr>
          <a:xfrm>
            <a:off x="6994510" y="4941621"/>
            <a:ext cx="86610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a number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92" name="text 1"/>
          <p:cNvSpPr txBox="1"/>
          <p:nvPr/>
        </p:nvSpPr>
        <p:spPr>
          <a:xfrm>
            <a:off x="7864464" y="4941621"/>
            <a:ext cx="91150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specifying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93" name="text 1"/>
          <p:cNvSpPr txBox="1"/>
          <p:nvPr/>
        </p:nvSpPr>
        <p:spPr>
          <a:xfrm>
            <a:off x="6086856" y="5185715"/>
            <a:ext cx="52395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space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94" name="text 1"/>
          <p:cNvSpPr txBox="1"/>
          <p:nvPr/>
        </p:nvSpPr>
        <p:spPr>
          <a:xfrm>
            <a:off x="396240" y="5524166"/>
            <a:ext cx="111252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direction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95" name="text 1"/>
          <p:cNvSpPr txBox="1"/>
          <p:nvPr/>
        </p:nvSpPr>
        <p:spPr>
          <a:xfrm>
            <a:off x="2530094" y="5524166"/>
            <a:ext cx="166961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direction:rtl;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96" name="text 1"/>
          <p:cNvSpPr txBox="1"/>
          <p:nvPr/>
        </p:nvSpPr>
        <p:spPr>
          <a:xfrm>
            <a:off x="6086856" y="5521020"/>
            <a:ext cx="25452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ltr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97" name="text 1"/>
          <p:cNvSpPr txBox="1"/>
          <p:nvPr/>
        </p:nvSpPr>
        <p:spPr>
          <a:xfrm>
            <a:off x="6341364" y="5521020"/>
            <a:ext cx="23187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or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02" name="text 1"/>
          <p:cNvSpPr txBox="1"/>
          <p:nvPr/>
        </p:nvSpPr>
        <p:spPr>
          <a:xfrm>
            <a:off x="6574536" y="5521020"/>
            <a:ext cx="25032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rtl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03" name="text 1"/>
          <p:cNvSpPr txBox="1"/>
          <p:nvPr/>
        </p:nvSpPr>
        <p:spPr>
          <a:xfrm>
            <a:off x="396240" y="6103286"/>
            <a:ext cx="133502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olas"/>
                <a:cs typeface="Consolas"/>
              </a:rPr>
              <a:t>text-shadow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04" name="text 1"/>
          <p:cNvSpPr txBox="1"/>
          <p:nvPr/>
        </p:nvSpPr>
        <p:spPr>
          <a:xfrm>
            <a:off x="2530094" y="6103286"/>
            <a:ext cx="333328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latin typeface="Consolas"/>
                <a:cs typeface="Consolas"/>
              </a:rPr>
              <a:t>text-shadow:4px 4px 8px blue;</a:t>
            </a:r>
            <a:endParaRPr sz="1500">
              <a:latin typeface="Consolas"/>
              <a:cs typeface="Consolas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3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2596896" cy="890016"/>
          </a:xfrm>
          <a:prstGeom prst="rect">
            <a:avLst/>
          </a:prstGeom>
        </p:spPr>
      </p:pic>
      <p:sp>
        <p:nvSpPr>
          <p:cNvPr id="204" name="object 20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2514600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524000"/>
            <a:ext cx="7356348" cy="413004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25498"/>
            <a:ext cx="215402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b="1" spc="10" dirty="0">
                <a:solidFill>
                  <a:srgbClr val="C00000"/>
                </a:solidFill>
                <a:latin typeface="Constantia"/>
                <a:cs typeface="Constantia"/>
              </a:rPr>
              <a:t>What is CSS?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263115"/>
            <a:ext cx="616312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is a language used to specify the formatting of an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732506"/>
            <a:ext cx="216057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HTML document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240253"/>
            <a:ext cx="658843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have a large set of style attributes that can be used to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3709645"/>
            <a:ext cx="264166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style HTML elements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4268165"/>
            <a:ext cx="171389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b="1" spc="10" dirty="0">
                <a:solidFill>
                  <a:srgbClr val="C00000"/>
                </a:solidFill>
                <a:latin typeface="Constantia"/>
                <a:cs typeface="Constantia"/>
              </a:rPr>
              <a:t>Why CSS?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805782"/>
            <a:ext cx="611487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Because it helps to separate content of an HTML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65224" y="5275174"/>
            <a:ext cx="388357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document from its presentation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096256" cy="89001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010912" cy="809244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971288"/>
          </a:xfrm>
          <a:prstGeom prst="rect">
            <a:avLst/>
          </a:prstGeom>
        </p:spPr>
      </p:pic>
      <p:pic>
        <p:nvPicPr>
          <p:cNvPr id="3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432560"/>
            <a:ext cx="7423404" cy="4750308"/>
          </a:xfrm>
          <a:prstGeom prst="rect">
            <a:avLst/>
          </a:prstGeom>
        </p:spPr>
      </p:pic>
      <p:pic>
        <p:nvPicPr>
          <p:cNvPr id="3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8415528" cy="48676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22654"/>
            <a:ext cx="728116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Links can be styled with any CSS property (e.g. color,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1958315"/>
            <a:ext cx="405938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font-family, background, etc.).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979420"/>
            <a:ext cx="772865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In addition, links can be styled differently depending on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9160" y="3314929"/>
            <a:ext cx="291727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what state they are in.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3688309"/>
            <a:ext cx="351743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The four links states are: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2334" y="4058653"/>
            <a:ext cx="445538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a:link - a normal, unvisited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link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2334" y="4417174"/>
            <a:ext cx="499598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a:visited - a link the user has visited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4775314"/>
            <a:ext cx="617406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a:hover - a link when the user mouses over it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02334" y="5133454"/>
            <a:ext cx="555947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a:active - a link the moment it is clicked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3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3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179064" cy="890016"/>
          </a:xfrm>
          <a:prstGeom prst="rect">
            <a:avLst/>
          </a:prstGeom>
        </p:spPr>
      </p:pic>
      <p:sp>
        <p:nvSpPr>
          <p:cNvPr id="205" name="object 205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095244" cy="809244"/>
          </a:xfrm>
          <a:prstGeom prst="rect">
            <a:avLst/>
          </a:prstGeom>
        </p:spPr>
      </p:pic>
      <p:pic>
        <p:nvPicPr>
          <p:cNvPr id="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0" y="2266188"/>
            <a:ext cx="5821680" cy="606552"/>
          </a:xfrm>
          <a:prstGeom prst="rect">
            <a:avLst/>
          </a:prstGeom>
        </p:spPr>
      </p:pic>
      <p:pic>
        <p:nvPicPr>
          <p:cNvPr id="3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12" y="2286000"/>
            <a:ext cx="5027676" cy="54864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72" y="2362200"/>
            <a:ext cx="5629656" cy="5334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24" y="2382012"/>
            <a:ext cx="2724912" cy="356615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2382012"/>
            <a:ext cx="391668" cy="356615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2" y="2382012"/>
            <a:ext cx="2279904" cy="3566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072894" y="2491789"/>
            <a:ext cx="511357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a{color: #000000; </a:t>
            </a: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text-decoration:none</a:t>
            </a: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;}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31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1" y="3223259"/>
            <a:ext cx="3383279" cy="1434084"/>
          </a:xfrm>
          <a:prstGeom prst="rect">
            <a:avLst/>
          </a:prstGeom>
        </p:spPr>
      </p:pic>
      <p:pic>
        <p:nvPicPr>
          <p:cNvPr id="3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3244595"/>
            <a:ext cx="3471672" cy="1353312"/>
          </a:xfrm>
          <a:prstGeom prst="rect">
            <a:avLst/>
          </a:prstGeom>
        </p:spPr>
      </p:pic>
      <p:pic>
        <p:nvPicPr>
          <p:cNvPr id="31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2" y="3319271"/>
            <a:ext cx="3191256" cy="1242060"/>
          </a:xfrm>
          <a:prstGeom prst="rect">
            <a:avLst/>
          </a:prstGeom>
        </p:spPr>
      </p:pic>
      <p:pic>
        <p:nvPicPr>
          <p:cNvPr id="31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24" y="3340608"/>
            <a:ext cx="2945892" cy="356616"/>
          </a:xfrm>
          <a:prstGeom prst="rect">
            <a:avLst/>
          </a:prstGeom>
        </p:spPr>
      </p:pic>
      <p:pic>
        <p:nvPicPr>
          <p:cNvPr id="3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24" y="3608832"/>
            <a:ext cx="3279648" cy="356616"/>
          </a:xfrm>
          <a:prstGeom prst="rect">
            <a:avLst/>
          </a:prstGeom>
        </p:spPr>
      </p:pic>
      <p:pic>
        <p:nvPicPr>
          <p:cNvPr id="32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24" y="3877056"/>
            <a:ext cx="3057144" cy="356616"/>
          </a:xfrm>
          <a:prstGeom prst="rect">
            <a:avLst/>
          </a:prstGeom>
        </p:spPr>
      </p:pic>
      <p:pic>
        <p:nvPicPr>
          <p:cNvPr id="3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24" y="4145280"/>
            <a:ext cx="3058668" cy="35661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807329" y="3449977"/>
            <a:ext cx="266804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a:link {color: #000000}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807329" y="3718201"/>
            <a:ext cx="3000765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a:visited {color: #006600}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807329" y="3986425"/>
            <a:ext cx="2778261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a:hover {color: #FFCC00}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807329" y="4254803"/>
            <a:ext cx="2889508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a:active {color: #FF00CC}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533400" y="5562600"/>
            <a:ext cx="7543800" cy="923328"/>
          </a:xfrm>
          <a:custGeom>
            <a:avLst/>
            <a:gdLst/>
            <a:ahLst/>
            <a:cxnLst/>
            <a:rect l="l" t="t" r="r" b="b"/>
            <a:pathLst>
              <a:path w="7543800" h="923328">
                <a:moveTo>
                  <a:pt x="0" y="923328"/>
                </a:moveTo>
                <a:lnTo>
                  <a:pt x="0" y="0"/>
                </a:lnTo>
                <a:lnTo>
                  <a:pt x="7543800" y="0"/>
                </a:lnTo>
                <a:lnTo>
                  <a:pt x="7543800" y="923328"/>
                </a:lnTo>
                <a:lnTo>
                  <a:pt x="0" y="923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14350" y="5543550"/>
            <a:ext cx="7581900" cy="961428"/>
          </a:xfrm>
          <a:custGeom>
            <a:avLst/>
            <a:gdLst/>
            <a:ahLst/>
            <a:cxnLst/>
            <a:rect l="l" t="t" r="r" b="b"/>
            <a:pathLst>
              <a:path w="7581900" h="961428">
                <a:moveTo>
                  <a:pt x="19050" y="942378"/>
                </a:moveTo>
                <a:lnTo>
                  <a:pt x="19050" y="19050"/>
                </a:lnTo>
                <a:lnTo>
                  <a:pt x="7562850" y="19050"/>
                </a:lnTo>
                <a:lnTo>
                  <a:pt x="7562850" y="942378"/>
                </a:lnTo>
                <a:lnTo>
                  <a:pt x="19050" y="94237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624840" y="5617692"/>
            <a:ext cx="7398567" cy="262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70C0"/>
                </a:solidFill>
                <a:latin typeface="Wingdings"/>
                <a:cs typeface="Wingdings"/>
              </a:rPr>
              <a:t></a:t>
            </a:r>
            <a:r>
              <a:rPr sz="1740" spc="10" dirty="0">
                <a:solidFill>
                  <a:srgbClr val="0070C0"/>
                </a:solidFill>
                <a:latin typeface="Constantia"/>
                <a:cs typeface="Constantia"/>
              </a:rPr>
              <a:t>When setting the style for several link states, there are some order rules: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82344" y="5892012"/>
            <a:ext cx="4733876" cy="262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70C0"/>
                </a:solidFill>
                <a:latin typeface="Wingdings"/>
                <a:cs typeface="Wingdings"/>
              </a:rPr>
              <a:t></a:t>
            </a:r>
            <a:r>
              <a:rPr sz="1740" spc="10" dirty="0">
                <a:solidFill>
                  <a:srgbClr val="0070C0"/>
                </a:solidFill>
                <a:latin typeface="Constantia"/>
                <a:cs typeface="Constantia"/>
              </a:rPr>
              <a:t>a:hover MUST come after a:link and a:visited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2344" y="6166332"/>
            <a:ext cx="3635452" cy="262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70C0"/>
                </a:solidFill>
                <a:latin typeface="Wingdings"/>
                <a:cs typeface="Wingdings"/>
              </a:rPr>
              <a:t></a:t>
            </a:r>
            <a:r>
              <a:rPr sz="1740" spc="10" dirty="0">
                <a:solidFill>
                  <a:srgbClr val="0070C0"/>
                </a:solidFill>
                <a:latin typeface="Constantia"/>
                <a:cs typeface="Constantia"/>
              </a:rPr>
              <a:t>a:active MUST come after a:hover</a:t>
            </a:r>
            <a:endParaRPr sz="1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3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432560"/>
            <a:ext cx="7456931" cy="4972812"/>
          </a:xfrm>
          <a:prstGeom prst="rect">
            <a:avLst/>
          </a:prstGeom>
        </p:spPr>
      </p:pic>
      <p:pic>
        <p:nvPicPr>
          <p:cNvPr id="3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22654"/>
            <a:ext cx="263988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List Property Types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1990343"/>
            <a:ext cx="231469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The list-style-type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02334" y="2328316"/>
            <a:ext cx="556206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2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70" spc="10" dirty="0">
                <a:solidFill>
                  <a:srgbClr val="C00000"/>
                </a:solidFill>
                <a:latin typeface="Constantia"/>
                <a:cs typeface="Constantia"/>
              </a:rPr>
              <a:t>used to control the shape or appearance of the marker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645663"/>
            <a:ext cx="249921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The list-style-image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2983661"/>
            <a:ext cx="5940233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9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40" spc="10" dirty="0">
                <a:solidFill>
                  <a:srgbClr val="C00000"/>
                </a:solidFill>
                <a:latin typeface="Constantia"/>
                <a:cs typeface="Constantia"/>
              </a:rPr>
              <a:t>to set an image as a marker rather than a bullet or number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301237"/>
            <a:ext cx="274303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The list-style-position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2334" y="3639210"/>
            <a:ext cx="6310505" cy="5029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specifies whether a long point that wraps to a second line</a:t>
            </a:r>
            <a:endParaRPr sz="1800">
              <a:latin typeface="Constantia"/>
              <a:cs typeface="Constantia"/>
            </a:endParaRPr>
          </a:p>
          <a:p>
            <a:pPr marL="228600">
              <a:lnSpc>
                <a:spcPct val="100000"/>
              </a:lnSpc>
            </a:pPr>
            <a:r>
              <a:rPr sz="1740" spc="10" dirty="0">
                <a:solidFill>
                  <a:srgbClr val="C00000"/>
                </a:solidFill>
                <a:latin typeface="Constantia"/>
                <a:cs typeface="Constantia"/>
              </a:rPr>
              <a:t>should align with the first line or start underneath the start of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30934" y="4188002"/>
            <a:ext cx="1178402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the marker.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4505578"/>
            <a:ext cx="230252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The marker-offset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2334" y="4843551"/>
            <a:ext cx="63642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9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40" spc="10" dirty="0">
                <a:solidFill>
                  <a:srgbClr val="C00000"/>
                </a:solidFill>
                <a:latin typeface="Constantia"/>
                <a:cs typeface="Constantia"/>
              </a:rPr>
              <a:t>specifies the distance between a marker and the text in the list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5160898"/>
            <a:ext cx="174808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The list-style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02334" y="5498896"/>
            <a:ext cx="4998517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2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70" spc="10" dirty="0">
                <a:solidFill>
                  <a:srgbClr val="C00000"/>
                </a:solidFill>
                <a:latin typeface="Constantia"/>
                <a:cs typeface="Constantia"/>
              </a:rPr>
              <a:t>serves as shorthand for the preceding properties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3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3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2496312" cy="890016"/>
          </a:xfrm>
          <a:prstGeom prst="rect">
            <a:avLst/>
          </a:prstGeom>
        </p:spPr>
      </p:pic>
      <p:sp>
        <p:nvSpPr>
          <p:cNvPr id="208" name="object 20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2414016" cy="809244"/>
          </a:xfrm>
          <a:prstGeom prst="rect">
            <a:avLst/>
          </a:prstGeom>
        </p:spPr>
      </p:pic>
      <p:pic>
        <p:nvPicPr>
          <p:cNvPr id="3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3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3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33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251460"/>
            <a:ext cx="7498080" cy="868680"/>
          </a:xfrm>
          <a:prstGeom prst="rect">
            <a:avLst/>
          </a:prstGeom>
        </p:spPr>
      </p:pic>
      <p:pic>
        <p:nvPicPr>
          <p:cNvPr id="3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266700"/>
            <a:ext cx="2711196" cy="890016"/>
          </a:xfrm>
          <a:prstGeom prst="rect">
            <a:avLst/>
          </a:prstGeom>
        </p:spPr>
      </p:pic>
      <p:sp>
        <p:nvSpPr>
          <p:cNvPr id="209" name="object 209"/>
          <p:cNvSpPr/>
          <p:nvPr/>
        </p:nvSpPr>
        <p:spPr>
          <a:xfrm>
            <a:off x="533400" y="3048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306324"/>
            <a:ext cx="2628900" cy="804672"/>
          </a:xfrm>
          <a:prstGeom prst="rect">
            <a:avLst/>
          </a:prstGeom>
        </p:spPr>
      </p:pic>
      <p:sp>
        <p:nvSpPr>
          <p:cNvPr id="210" name="object 210"/>
          <p:cNvSpPr/>
          <p:nvPr/>
        </p:nvSpPr>
        <p:spPr>
          <a:xfrm>
            <a:off x="304800" y="1371600"/>
            <a:ext cx="2362200" cy="579120"/>
          </a:xfrm>
          <a:custGeom>
            <a:avLst/>
            <a:gdLst/>
            <a:ahLst/>
            <a:cxnLst/>
            <a:rect l="l" t="t" r="r" b="b"/>
            <a:pathLst>
              <a:path w="2362200" h="579120">
                <a:moveTo>
                  <a:pt x="0" y="579120"/>
                </a:moveTo>
                <a:lnTo>
                  <a:pt x="0" y="0"/>
                </a:lnTo>
                <a:lnTo>
                  <a:pt x="2362200" y="0"/>
                </a:lnTo>
                <a:lnTo>
                  <a:pt x="23622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667000" y="1371600"/>
            <a:ext cx="4800600" cy="579120"/>
          </a:xfrm>
          <a:custGeom>
            <a:avLst/>
            <a:gdLst/>
            <a:ahLst/>
            <a:cxnLst/>
            <a:rect l="l" t="t" r="r" b="b"/>
            <a:pathLst>
              <a:path w="4800600" h="579120">
                <a:moveTo>
                  <a:pt x="0" y="579120"/>
                </a:moveTo>
                <a:lnTo>
                  <a:pt x="0" y="0"/>
                </a:lnTo>
                <a:lnTo>
                  <a:pt x="4800600" y="0"/>
                </a:lnTo>
                <a:lnTo>
                  <a:pt x="4800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467600" y="1371600"/>
            <a:ext cx="1447800" cy="579120"/>
          </a:xfrm>
          <a:custGeom>
            <a:avLst/>
            <a:gdLst/>
            <a:ahLst/>
            <a:cxnLst/>
            <a:rect l="l" t="t" r="r" b="b"/>
            <a:pathLst>
              <a:path w="1447800" h="579120">
                <a:moveTo>
                  <a:pt x="0" y="579120"/>
                </a:moveTo>
                <a:lnTo>
                  <a:pt x="0" y="0"/>
                </a:lnTo>
                <a:lnTo>
                  <a:pt x="1447800" y="0"/>
                </a:lnTo>
                <a:lnTo>
                  <a:pt x="1447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04800" y="1950719"/>
            <a:ext cx="2362200" cy="2042160"/>
          </a:xfrm>
          <a:custGeom>
            <a:avLst/>
            <a:gdLst/>
            <a:ahLst/>
            <a:cxnLst/>
            <a:rect l="l" t="t" r="r" b="b"/>
            <a:pathLst>
              <a:path w="2362200" h="2042160">
                <a:moveTo>
                  <a:pt x="0" y="2042161"/>
                </a:moveTo>
                <a:lnTo>
                  <a:pt x="0" y="0"/>
                </a:lnTo>
                <a:lnTo>
                  <a:pt x="2362200" y="0"/>
                </a:lnTo>
                <a:lnTo>
                  <a:pt x="2362200" y="2042161"/>
                </a:lnTo>
                <a:lnTo>
                  <a:pt x="0" y="2042161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667000" y="1950719"/>
            <a:ext cx="4800600" cy="2042160"/>
          </a:xfrm>
          <a:custGeom>
            <a:avLst/>
            <a:gdLst/>
            <a:ahLst/>
            <a:cxnLst/>
            <a:rect l="l" t="t" r="r" b="b"/>
            <a:pathLst>
              <a:path w="4800600" h="2042160">
                <a:moveTo>
                  <a:pt x="0" y="2042161"/>
                </a:moveTo>
                <a:lnTo>
                  <a:pt x="0" y="0"/>
                </a:lnTo>
                <a:lnTo>
                  <a:pt x="4800600" y="0"/>
                </a:lnTo>
                <a:lnTo>
                  <a:pt x="4800600" y="2042161"/>
                </a:lnTo>
                <a:lnTo>
                  <a:pt x="0" y="2042161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467600" y="1950719"/>
            <a:ext cx="1447800" cy="2042160"/>
          </a:xfrm>
          <a:custGeom>
            <a:avLst/>
            <a:gdLst/>
            <a:ahLst/>
            <a:cxnLst/>
            <a:rect l="l" t="t" r="r" b="b"/>
            <a:pathLst>
              <a:path w="1447800" h="2042160">
                <a:moveTo>
                  <a:pt x="0" y="2042161"/>
                </a:moveTo>
                <a:lnTo>
                  <a:pt x="0" y="0"/>
                </a:lnTo>
                <a:lnTo>
                  <a:pt x="1447800" y="0"/>
                </a:lnTo>
                <a:lnTo>
                  <a:pt x="1447800" y="2042161"/>
                </a:lnTo>
                <a:lnTo>
                  <a:pt x="0" y="2042161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04800" y="3992880"/>
            <a:ext cx="2362200" cy="370840"/>
          </a:xfrm>
          <a:custGeom>
            <a:avLst/>
            <a:gdLst/>
            <a:ahLst/>
            <a:cxnLst/>
            <a:rect l="l" t="t" r="r" b="b"/>
            <a:pathLst>
              <a:path w="2362200" h="370840">
                <a:moveTo>
                  <a:pt x="0" y="370840"/>
                </a:moveTo>
                <a:lnTo>
                  <a:pt x="0" y="0"/>
                </a:lnTo>
                <a:lnTo>
                  <a:pt x="2362200" y="0"/>
                </a:lnTo>
                <a:lnTo>
                  <a:pt x="23622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667000" y="3992880"/>
            <a:ext cx="4800600" cy="370840"/>
          </a:xfrm>
          <a:custGeom>
            <a:avLst/>
            <a:gdLst/>
            <a:ahLst/>
            <a:cxnLst/>
            <a:rect l="l" t="t" r="r" b="b"/>
            <a:pathLst>
              <a:path w="4800600" h="370840">
                <a:moveTo>
                  <a:pt x="0" y="370840"/>
                </a:moveTo>
                <a:lnTo>
                  <a:pt x="0" y="0"/>
                </a:lnTo>
                <a:lnTo>
                  <a:pt x="4800600" y="0"/>
                </a:lnTo>
                <a:lnTo>
                  <a:pt x="4800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467600" y="3992880"/>
            <a:ext cx="1447800" cy="370840"/>
          </a:xfrm>
          <a:custGeom>
            <a:avLst/>
            <a:gdLst/>
            <a:ahLst/>
            <a:cxnLst/>
            <a:rect l="l" t="t" r="r" b="b"/>
            <a:pathLst>
              <a:path w="1447800" h="370840">
                <a:moveTo>
                  <a:pt x="0" y="370840"/>
                </a:moveTo>
                <a:lnTo>
                  <a:pt x="0" y="0"/>
                </a:lnTo>
                <a:lnTo>
                  <a:pt x="1447800" y="0"/>
                </a:lnTo>
                <a:lnTo>
                  <a:pt x="1447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04800" y="4363720"/>
            <a:ext cx="2362200" cy="497840"/>
          </a:xfrm>
          <a:custGeom>
            <a:avLst/>
            <a:gdLst/>
            <a:ahLst/>
            <a:cxnLst/>
            <a:rect l="l" t="t" r="r" b="b"/>
            <a:pathLst>
              <a:path w="2362200" h="497840">
                <a:moveTo>
                  <a:pt x="0" y="497840"/>
                </a:moveTo>
                <a:lnTo>
                  <a:pt x="0" y="0"/>
                </a:lnTo>
                <a:lnTo>
                  <a:pt x="2362200" y="0"/>
                </a:lnTo>
                <a:lnTo>
                  <a:pt x="2362200" y="497840"/>
                </a:lnTo>
                <a:lnTo>
                  <a:pt x="0" y="49784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667000" y="4363720"/>
            <a:ext cx="4800600" cy="497840"/>
          </a:xfrm>
          <a:custGeom>
            <a:avLst/>
            <a:gdLst/>
            <a:ahLst/>
            <a:cxnLst/>
            <a:rect l="l" t="t" r="r" b="b"/>
            <a:pathLst>
              <a:path w="4800600" h="497840">
                <a:moveTo>
                  <a:pt x="0" y="497840"/>
                </a:moveTo>
                <a:lnTo>
                  <a:pt x="0" y="0"/>
                </a:lnTo>
                <a:lnTo>
                  <a:pt x="4800600" y="0"/>
                </a:lnTo>
                <a:lnTo>
                  <a:pt x="4800600" y="497840"/>
                </a:lnTo>
                <a:lnTo>
                  <a:pt x="0" y="49784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467600" y="4363720"/>
            <a:ext cx="1447800" cy="497840"/>
          </a:xfrm>
          <a:custGeom>
            <a:avLst/>
            <a:gdLst/>
            <a:ahLst/>
            <a:cxnLst/>
            <a:rect l="l" t="t" r="r" b="b"/>
            <a:pathLst>
              <a:path w="1447800" h="497840">
                <a:moveTo>
                  <a:pt x="0" y="497840"/>
                </a:moveTo>
                <a:lnTo>
                  <a:pt x="0" y="0"/>
                </a:lnTo>
                <a:lnTo>
                  <a:pt x="1447800" y="0"/>
                </a:lnTo>
                <a:lnTo>
                  <a:pt x="1447800" y="497840"/>
                </a:lnTo>
                <a:lnTo>
                  <a:pt x="0" y="49784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04800" y="4861560"/>
            <a:ext cx="2362200" cy="370840"/>
          </a:xfrm>
          <a:custGeom>
            <a:avLst/>
            <a:gdLst/>
            <a:ahLst/>
            <a:cxnLst/>
            <a:rect l="l" t="t" r="r" b="b"/>
            <a:pathLst>
              <a:path w="2362200" h="370840">
                <a:moveTo>
                  <a:pt x="0" y="370840"/>
                </a:moveTo>
                <a:lnTo>
                  <a:pt x="0" y="0"/>
                </a:lnTo>
                <a:lnTo>
                  <a:pt x="2362200" y="0"/>
                </a:lnTo>
                <a:lnTo>
                  <a:pt x="23622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667000" y="4861560"/>
            <a:ext cx="4800600" cy="370840"/>
          </a:xfrm>
          <a:custGeom>
            <a:avLst/>
            <a:gdLst/>
            <a:ahLst/>
            <a:cxnLst/>
            <a:rect l="l" t="t" r="r" b="b"/>
            <a:pathLst>
              <a:path w="4800600" h="370840">
                <a:moveTo>
                  <a:pt x="0" y="370840"/>
                </a:moveTo>
                <a:lnTo>
                  <a:pt x="0" y="0"/>
                </a:lnTo>
                <a:lnTo>
                  <a:pt x="4800600" y="0"/>
                </a:lnTo>
                <a:lnTo>
                  <a:pt x="4800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467600" y="4861560"/>
            <a:ext cx="1447800" cy="370840"/>
          </a:xfrm>
          <a:custGeom>
            <a:avLst/>
            <a:gdLst/>
            <a:ahLst/>
            <a:cxnLst/>
            <a:rect l="l" t="t" r="r" b="b"/>
            <a:pathLst>
              <a:path w="1447800" h="370840">
                <a:moveTo>
                  <a:pt x="0" y="370840"/>
                </a:moveTo>
                <a:lnTo>
                  <a:pt x="0" y="0"/>
                </a:lnTo>
                <a:lnTo>
                  <a:pt x="1447800" y="0"/>
                </a:lnTo>
                <a:lnTo>
                  <a:pt x="1447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04800" y="5232400"/>
            <a:ext cx="2362200" cy="579120"/>
          </a:xfrm>
          <a:custGeom>
            <a:avLst/>
            <a:gdLst/>
            <a:ahLst/>
            <a:cxnLst/>
            <a:rect l="l" t="t" r="r" b="b"/>
            <a:pathLst>
              <a:path w="2362200" h="579120">
                <a:moveTo>
                  <a:pt x="0" y="579120"/>
                </a:moveTo>
                <a:lnTo>
                  <a:pt x="0" y="0"/>
                </a:lnTo>
                <a:lnTo>
                  <a:pt x="2362200" y="0"/>
                </a:lnTo>
                <a:lnTo>
                  <a:pt x="23622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667000" y="5232400"/>
            <a:ext cx="4800600" cy="579120"/>
          </a:xfrm>
          <a:custGeom>
            <a:avLst/>
            <a:gdLst/>
            <a:ahLst/>
            <a:cxnLst/>
            <a:rect l="l" t="t" r="r" b="b"/>
            <a:pathLst>
              <a:path w="4800600" h="579120">
                <a:moveTo>
                  <a:pt x="0" y="579120"/>
                </a:moveTo>
                <a:lnTo>
                  <a:pt x="0" y="0"/>
                </a:lnTo>
                <a:lnTo>
                  <a:pt x="4800600" y="0"/>
                </a:lnTo>
                <a:lnTo>
                  <a:pt x="4800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467600" y="5232400"/>
            <a:ext cx="1447800" cy="579120"/>
          </a:xfrm>
          <a:custGeom>
            <a:avLst/>
            <a:gdLst/>
            <a:ahLst/>
            <a:cxnLst/>
            <a:rect l="l" t="t" r="r" b="b"/>
            <a:pathLst>
              <a:path w="1447800" h="579120">
                <a:moveTo>
                  <a:pt x="0" y="579120"/>
                </a:moveTo>
                <a:lnTo>
                  <a:pt x="0" y="0"/>
                </a:lnTo>
                <a:lnTo>
                  <a:pt x="1447800" y="0"/>
                </a:lnTo>
                <a:lnTo>
                  <a:pt x="1447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660650" y="1358900"/>
            <a:ext cx="12700" cy="4465320"/>
          </a:xfrm>
          <a:custGeom>
            <a:avLst/>
            <a:gdLst/>
            <a:ahLst/>
            <a:cxnLst/>
            <a:rect l="l" t="t" r="r" b="b"/>
            <a:pathLst>
              <a:path w="12700" h="4465320">
                <a:moveTo>
                  <a:pt x="6350" y="6350"/>
                </a:moveTo>
                <a:lnTo>
                  <a:pt x="6350" y="44589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461250" y="1358900"/>
            <a:ext cx="12700" cy="4465320"/>
          </a:xfrm>
          <a:custGeom>
            <a:avLst/>
            <a:gdLst/>
            <a:ahLst/>
            <a:cxnLst/>
            <a:rect l="l" t="t" r="r" b="b"/>
            <a:pathLst>
              <a:path w="12700" h="4465320">
                <a:moveTo>
                  <a:pt x="6350" y="6350"/>
                </a:moveTo>
                <a:lnTo>
                  <a:pt x="6350" y="44589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79400" y="1931670"/>
            <a:ext cx="8661400" cy="38100"/>
          </a:xfrm>
          <a:custGeom>
            <a:avLst/>
            <a:gdLst/>
            <a:ahLst/>
            <a:cxnLst/>
            <a:rect l="l" t="t" r="r" b="b"/>
            <a:pathLst>
              <a:path w="8661400" h="38100">
                <a:moveTo>
                  <a:pt x="19050" y="19050"/>
                </a:moveTo>
                <a:lnTo>
                  <a:pt x="8642350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92100" y="398653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92100" y="435737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92100" y="485521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92100" y="522605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98450" y="1358900"/>
            <a:ext cx="12700" cy="4465320"/>
          </a:xfrm>
          <a:custGeom>
            <a:avLst/>
            <a:gdLst/>
            <a:ahLst/>
            <a:cxnLst/>
            <a:rect l="l" t="t" r="r" b="b"/>
            <a:pathLst>
              <a:path w="12700" h="4465320">
                <a:moveTo>
                  <a:pt x="6350" y="6350"/>
                </a:moveTo>
                <a:lnTo>
                  <a:pt x="6350" y="44589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8909050" y="1358900"/>
            <a:ext cx="12700" cy="4465320"/>
          </a:xfrm>
          <a:custGeom>
            <a:avLst/>
            <a:gdLst/>
            <a:ahLst/>
            <a:cxnLst/>
            <a:rect l="l" t="t" r="r" b="b"/>
            <a:pathLst>
              <a:path w="12700" h="4465320">
                <a:moveTo>
                  <a:pt x="6350" y="6350"/>
                </a:moveTo>
                <a:lnTo>
                  <a:pt x="6350" y="44589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92100" y="136525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92100" y="580517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96240" y="1455852"/>
            <a:ext cx="169346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Image Properties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758694" y="1455852"/>
            <a:ext cx="87563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Example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560310" y="1455852"/>
            <a:ext cx="84218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Possible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560310" y="1699692"/>
            <a:ext cx="67273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Constantia"/>
                <a:cs typeface="Constantia"/>
              </a:rPr>
              <a:t>Values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96240" y="2038499"/>
            <a:ext cx="1780285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list-style-type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758694" y="2038499"/>
            <a:ext cx="278239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list-style-type:decimal;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758694" y="2526179"/>
            <a:ext cx="2671140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list-style-type:square;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560310" y="2035353"/>
            <a:ext cx="55355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None,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113522" y="2035353"/>
            <a:ext cx="436598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disc,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60310" y="2279193"/>
            <a:ext cx="117926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circle, square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560310" y="2523033"/>
            <a:ext cx="77043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decimal,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560310" y="2766873"/>
            <a:ext cx="111005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lower-alpha,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60310" y="3010738"/>
            <a:ext cx="1137847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upper-alpha,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560310" y="3254807"/>
            <a:ext cx="1201271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lower-roman,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560310" y="3498647"/>
            <a:ext cx="117610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upper-roman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96240" y="4080913"/>
            <a:ext cx="189153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list-style-image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758694" y="4080913"/>
            <a:ext cx="456196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onsolas"/>
                <a:cs typeface="Consolas"/>
              </a:rPr>
              <a:t>list-style-image:url(/images/bullet.gif)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96240" y="4451880"/>
            <a:ext cx="580698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list-style-position list-style-position : outside;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7560310" y="4448734"/>
            <a:ext cx="60260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inside,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163814" y="4448734"/>
            <a:ext cx="67638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i="1" spc="10" dirty="0">
                <a:latin typeface="Constantia"/>
                <a:cs typeface="Constantia"/>
              </a:rPr>
              <a:t>outside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96240" y="4949974"/>
            <a:ext cx="155783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marker-offset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758694" y="4949974"/>
            <a:ext cx="211416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marker-offset:2em;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96240" y="5320814"/>
            <a:ext cx="211074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Shorthand property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758694" y="5320814"/>
            <a:ext cx="288901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olas"/>
                <a:cs typeface="Consolas"/>
              </a:rPr>
              <a:t>list-style: square inside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758694" y="5564705"/>
            <a:ext cx="220538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latin typeface="Consolas"/>
                <a:cs typeface="Consolas"/>
              </a:rPr>
              <a:t>url(“bullet.jpg”);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3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551431"/>
            <a:ext cx="7211568" cy="3957828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52930"/>
            <a:ext cx="649498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All HTML elements can be considered as boxes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24840" y="2377770"/>
            <a:ext cx="679307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The CSS box model is essentially a box that wraps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9160" y="2926664"/>
            <a:ext cx="565373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around HTML elements, and it consists of: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499333"/>
            <a:ext cx="138737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margins,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4040353"/>
            <a:ext cx="1332715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borders,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4581754"/>
            <a:ext cx="191783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padding, and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5122774"/>
            <a:ext cx="251187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the actual content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3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953000" cy="890016"/>
          </a:xfrm>
          <a:prstGeom prst="rect">
            <a:avLst/>
          </a:prstGeom>
        </p:spPr>
      </p:pic>
      <p:sp>
        <p:nvSpPr>
          <p:cNvPr id="243" name="object 243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869180" cy="809244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505162"/>
            <a:ext cx="4267200" cy="210858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3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6" y="1446276"/>
            <a:ext cx="7403592" cy="4610100"/>
          </a:xfrm>
          <a:prstGeom prst="rect">
            <a:avLst/>
          </a:prstGeom>
        </p:spPr>
      </p:pic>
      <p:pic>
        <p:nvPicPr>
          <p:cNvPr id="3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882128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07964"/>
            <a:ext cx="1070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Wingdings"/>
                <a:cs typeface="Wingdings"/>
              </a:rPr>
              <a:t></a:t>
            </a:r>
            <a:endParaRPr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1611655"/>
            <a:ext cx="109235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Content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1921058"/>
            <a:ext cx="1070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Wingdings"/>
                <a:cs typeface="Wingdings"/>
              </a:rPr>
              <a:t></a:t>
            </a:r>
            <a:endParaRPr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65224" y="1922944"/>
            <a:ext cx="594028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The content of the box, where text and images appear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2256045"/>
            <a:ext cx="1070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Wingdings"/>
                <a:cs typeface="Wingdings"/>
              </a:rPr>
              <a:t></a:t>
            </a:r>
            <a:endParaRPr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9160" y="2259736"/>
            <a:ext cx="110485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Padding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2568758"/>
            <a:ext cx="1070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Wingdings"/>
                <a:cs typeface="Wingdings"/>
              </a:rPr>
              <a:t></a:t>
            </a:r>
            <a:endParaRPr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65224" y="2570644"/>
            <a:ext cx="68814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Clears an area around the content. The padding is transparent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2903745"/>
            <a:ext cx="1070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Wingdings"/>
                <a:cs typeface="Wingdings"/>
              </a:rPr>
              <a:t></a:t>
            </a:r>
            <a:endParaRPr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99160" y="2907436"/>
            <a:ext cx="91371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Border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3216712"/>
            <a:ext cx="1070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Wingdings"/>
                <a:cs typeface="Wingdings"/>
              </a:rPr>
              <a:t></a:t>
            </a:r>
            <a:endParaRPr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65224" y="3218599"/>
            <a:ext cx="570367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A border that goes around the padding and content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24840" y="3551699"/>
            <a:ext cx="1070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Wingdings"/>
                <a:cs typeface="Wingdings"/>
              </a:rPr>
              <a:t></a:t>
            </a:r>
            <a:endParaRPr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99160" y="3555390"/>
            <a:ext cx="96917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Margin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990904" y="3864411"/>
            <a:ext cx="1070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Wingdings"/>
                <a:cs typeface="Wingdings"/>
              </a:rPr>
              <a:t></a:t>
            </a:r>
            <a:endParaRPr>
              <a:latin typeface="Wingdings"/>
              <a:cs typeface="Wingding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65224" y="3866298"/>
            <a:ext cx="665425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Clears an area outside the border. The margin is transparent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02334" y="4258604"/>
            <a:ext cx="716465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BB8605"/>
                </a:solidFill>
                <a:latin typeface="Wingdings"/>
                <a:cs typeface="Wingdings"/>
              </a:rPr>
              <a:t>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Width and height attributes are used to set the width and height of an</a:t>
            </a:r>
            <a:endParaRPr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630934" y="4558220"/>
            <a:ext cx="16447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element content</a:t>
            </a:r>
            <a:endParaRPr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02334" y="4891338"/>
            <a:ext cx="755924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BB8605"/>
                </a:solidFill>
                <a:latin typeface="Wingdings"/>
                <a:cs typeface="Wingdings"/>
              </a:rPr>
              <a:t>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Total element width = width + left padding + right padding + left border +</a:t>
            </a:r>
            <a:endParaRPr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630934" y="5190680"/>
            <a:ext cx="406829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right border + left margin + right margin</a:t>
            </a:r>
            <a:endParaRPr>
              <a:latin typeface="Constantia"/>
              <a:cs typeface="Constantia"/>
            </a:endParaRPr>
          </a:p>
        </p:txBody>
      </p:sp>
      <p:pic>
        <p:nvPicPr>
          <p:cNvPr id="3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3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953000" cy="890016"/>
          </a:xfrm>
          <a:prstGeom prst="rect">
            <a:avLst/>
          </a:prstGeom>
        </p:spPr>
      </p:pic>
      <p:sp>
        <p:nvSpPr>
          <p:cNvPr id="244" name="object 24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pic>
        <p:nvPicPr>
          <p:cNvPr id="3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869180" cy="809244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9144000" cy="6858000"/>
          </a:xfrm>
          <a:prstGeom prst="rect">
            <a:avLst/>
          </a:prstGeom>
        </p:spPr>
      </p:pic>
      <p:pic>
        <p:nvPicPr>
          <p:cNvPr id="3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644" y="1438656"/>
            <a:ext cx="7562087" cy="4437888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308" y="1520952"/>
            <a:ext cx="7078980" cy="4553712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8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240" y="1686331"/>
            <a:ext cx="307892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The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margin 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property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81304" y="2102776"/>
            <a:ext cx="517404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defines the space around an HTML element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81304" y="2503588"/>
            <a:ext cx="620214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it is possible to use negative values to overlap content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40" y="2948838"/>
            <a:ext cx="334059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Margin Property Types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81304" y="3364902"/>
            <a:ext cx="734912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The margin-bottom: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bottom margin of an element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81304" y="3765714"/>
            <a:ext cx="644631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The margin-top: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top margin of an element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304" y="4166907"/>
            <a:ext cx="644612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The margin-left: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left margin of an element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81304" y="4567720"/>
            <a:ext cx="678615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The margin-right: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right margin of an element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81304" y="4968531"/>
            <a:ext cx="757970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The margin: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specifies a shorthand property for setting the margin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55624" y="5331243"/>
            <a:ext cx="321382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properties in one declaration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3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403860"/>
            <a:ext cx="7498080" cy="86868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288" y="419100"/>
            <a:ext cx="3759708" cy="890016"/>
          </a:xfrm>
          <a:prstGeom prst="rect">
            <a:avLst/>
          </a:prstGeom>
        </p:spPr>
      </p:pic>
      <p:sp>
        <p:nvSpPr>
          <p:cNvPr id="245" name="object 245"/>
          <p:cNvSpPr/>
          <p:nvPr/>
        </p:nvSpPr>
        <p:spPr>
          <a:xfrm>
            <a:off x="-762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pic>
        <p:nvPicPr>
          <p:cNvPr id="3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564" y="457200"/>
            <a:ext cx="3675888" cy="809244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31" y="3048038"/>
            <a:ext cx="3320669" cy="3768094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8" y="6313718"/>
            <a:ext cx="538759" cy="472351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37" y="6313716"/>
            <a:ext cx="733323" cy="544284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251460"/>
            <a:ext cx="7498080" cy="868680"/>
          </a:xfrm>
          <a:prstGeom prst="rect">
            <a:avLst/>
          </a:prstGeom>
        </p:spPr>
      </p:pic>
      <p:pic>
        <p:nvPicPr>
          <p:cNvPr id="3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266700"/>
            <a:ext cx="3476244" cy="890016"/>
          </a:xfrm>
          <a:prstGeom prst="rect">
            <a:avLst/>
          </a:prstGeom>
        </p:spPr>
      </p:pic>
      <p:sp>
        <p:nvSpPr>
          <p:cNvPr id="246" name="object 246"/>
          <p:cNvSpPr/>
          <p:nvPr/>
        </p:nvSpPr>
        <p:spPr>
          <a:xfrm>
            <a:off x="533400" y="3048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pic>
        <p:nvPicPr>
          <p:cNvPr id="3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306324"/>
            <a:ext cx="3392423" cy="804672"/>
          </a:xfrm>
          <a:prstGeom prst="rect">
            <a:avLst/>
          </a:prstGeom>
        </p:spPr>
      </p:pic>
      <p:sp>
        <p:nvSpPr>
          <p:cNvPr id="247" name="object 247"/>
          <p:cNvSpPr/>
          <p:nvPr/>
        </p:nvSpPr>
        <p:spPr>
          <a:xfrm>
            <a:off x="304800" y="1371600"/>
            <a:ext cx="2286000" cy="370840"/>
          </a:xfrm>
          <a:custGeom>
            <a:avLst/>
            <a:gdLst/>
            <a:ahLst/>
            <a:cxnLst/>
            <a:rect l="l" t="t" r="r" b="b"/>
            <a:pathLst>
              <a:path w="2286000" h="370840">
                <a:moveTo>
                  <a:pt x="0" y="37084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48" name="object 248"/>
          <p:cNvSpPr/>
          <p:nvPr/>
        </p:nvSpPr>
        <p:spPr>
          <a:xfrm>
            <a:off x="2590800" y="1371600"/>
            <a:ext cx="3810000" cy="370840"/>
          </a:xfrm>
          <a:custGeom>
            <a:avLst/>
            <a:gdLst/>
            <a:ahLst/>
            <a:cxnLst/>
            <a:rect l="l" t="t" r="r" b="b"/>
            <a:pathLst>
              <a:path w="3810000" h="370840">
                <a:moveTo>
                  <a:pt x="0" y="370840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49" name="object 249"/>
          <p:cNvSpPr/>
          <p:nvPr/>
        </p:nvSpPr>
        <p:spPr>
          <a:xfrm>
            <a:off x="6400800" y="1371600"/>
            <a:ext cx="2514600" cy="370840"/>
          </a:xfrm>
          <a:custGeom>
            <a:avLst/>
            <a:gdLst/>
            <a:ahLst/>
            <a:cxnLst/>
            <a:rect l="l" t="t" r="r" b="b"/>
            <a:pathLst>
              <a:path w="2514600" h="370840">
                <a:moveTo>
                  <a:pt x="0" y="37084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0" name="object 250"/>
          <p:cNvSpPr/>
          <p:nvPr/>
        </p:nvSpPr>
        <p:spPr>
          <a:xfrm>
            <a:off x="304800" y="1742440"/>
            <a:ext cx="2286000" cy="370840"/>
          </a:xfrm>
          <a:custGeom>
            <a:avLst/>
            <a:gdLst/>
            <a:ahLst/>
            <a:cxnLst/>
            <a:rect l="l" t="t" r="r" b="b"/>
            <a:pathLst>
              <a:path w="2286000" h="370840">
                <a:moveTo>
                  <a:pt x="0" y="37084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1" name="object 251"/>
          <p:cNvSpPr/>
          <p:nvPr/>
        </p:nvSpPr>
        <p:spPr>
          <a:xfrm>
            <a:off x="2590800" y="1742440"/>
            <a:ext cx="3810000" cy="370840"/>
          </a:xfrm>
          <a:custGeom>
            <a:avLst/>
            <a:gdLst/>
            <a:ahLst/>
            <a:cxnLst/>
            <a:rect l="l" t="t" r="r" b="b"/>
            <a:pathLst>
              <a:path w="3810000" h="370840">
                <a:moveTo>
                  <a:pt x="0" y="370840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2" name="object 252"/>
          <p:cNvSpPr/>
          <p:nvPr/>
        </p:nvSpPr>
        <p:spPr>
          <a:xfrm>
            <a:off x="6400800" y="1742440"/>
            <a:ext cx="2514600" cy="370840"/>
          </a:xfrm>
          <a:custGeom>
            <a:avLst/>
            <a:gdLst/>
            <a:ahLst/>
            <a:cxnLst/>
            <a:rect l="l" t="t" r="r" b="b"/>
            <a:pathLst>
              <a:path w="2514600" h="370840">
                <a:moveTo>
                  <a:pt x="0" y="37084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3" name="object 253"/>
          <p:cNvSpPr/>
          <p:nvPr/>
        </p:nvSpPr>
        <p:spPr>
          <a:xfrm>
            <a:off x="304800" y="2113280"/>
            <a:ext cx="2286000" cy="370840"/>
          </a:xfrm>
          <a:custGeom>
            <a:avLst/>
            <a:gdLst/>
            <a:ahLst/>
            <a:cxnLst/>
            <a:rect l="l" t="t" r="r" b="b"/>
            <a:pathLst>
              <a:path w="2286000" h="370840">
                <a:moveTo>
                  <a:pt x="0" y="37084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4" name="object 254"/>
          <p:cNvSpPr/>
          <p:nvPr/>
        </p:nvSpPr>
        <p:spPr>
          <a:xfrm>
            <a:off x="2590800" y="2113280"/>
            <a:ext cx="3810000" cy="370840"/>
          </a:xfrm>
          <a:custGeom>
            <a:avLst/>
            <a:gdLst/>
            <a:ahLst/>
            <a:cxnLst/>
            <a:rect l="l" t="t" r="r" b="b"/>
            <a:pathLst>
              <a:path w="3810000" h="370840">
                <a:moveTo>
                  <a:pt x="0" y="370840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5" name="object 255"/>
          <p:cNvSpPr/>
          <p:nvPr/>
        </p:nvSpPr>
        <p:spPr>
          <a:xfrm>
            <a:off x="6400800" y="2113280"/>
            <a:ext cx="2514600" cy="370840"/>
          </a:xfrm>
          <a:custGeom>
            <a:avLst/>
            <a:gdLst/>
            <a:ahLst/>
            <a:cxnLst/>
            <a:rect l="l" t="t" r="r" b="b"/>
            <a:pathLst>
              <a:path w="2514600" h="370840">
                <a:moveTo>
                  <a:pt x="0" y="37084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6" name="object 256"/>
          <p:cNvSpPr/>
          <p:nvPr/>
        </p:nvSpPr>
        <p:spPr>
          <a:xfrm>
            <a:off x="304800" y="2484119"/>
            <a:ext cx="2286000" cy="370840"/>
          </a:xfrm>
          <a:custGeom>
            <a:avLst/>
            <a:gdLst/>
            <a:ahLst/>
            <a:cxnLst/>
            <a:rect l="l" t="t" r="r" b="b"/>
            <a:pathLst>
              <a:path w="2286000" h="370840">
                <a:moveTo>
                  <a:pt x="0" y="37084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7" name="object 257"/>
          <p:cNvSpPr/>
          <p:nvPr/>
        </p:nvSpPr>
        <p:spPr>
          <a:xfrm>
            <a:off x="2590800" y="2484119"/>
            <a:ext cx="3810000" cy="370840"/>
          </a:xfrm>
          <a:custGeom>
            <a:avLst/>
            <a:gdLst/>
            <a:ahLst/>
            <a:cxnLst/>
            <a:rect l="l" t="t" r="r" b="b"/>
            <a:pathLst>
              <a:path w="3810000" h="370840">
                <a:moveTo>
                  <a:pt x="0" y="370840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8" name="object 258"/>
          <p:cNvSpPr/>
          <p:nvPr/>
        </p:nvSpPr>
        <p:spPr>
          <a:xfrm>
            <a:off x="6400800" y="2484119"/>
            <a:ext cx="2514600" cy="370840"/>
          </a:xfrm>
          <a:custGeom>
            <a:avLst/>
            <a:gdLst/>
            <a:ahLst/>
            <a:cxnLst/>
            <a:rect l="l" t="t" r="r" b="b"/>
            <a:pathLst>
              <a:path w="2514600" h="370840">
                <a:moveTo>
                  <a:pt x="0" y="37084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59" name="object 259"/>
          <p:cNvSpPr/>
          <p:nvPr/>
        </p:nvSpPr>
        <p:spPr>
          <a:xfrm>
            <a:off x="304800" y="2854959"/>
            <a:ext cx="2286000" cy="370840"/>
          </a:xfrm>
          <a:custGeom>
            <a:avLst/>
            <a:gdLst/>
            <a:ahLst/>
            <a:cxnLst/>
            <a:rect l="l" t="t" r="r" b="b"/>
            <a:pathLst>
              <a:path w="2286000" h="370840">
                <a:moveTo>
                  <a:pt x="0" y="370841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370841"/>
                </a:lnTo>
                <a:lnTo>
                  <a:pt x="0" y="370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0" name="object 260"/>
          <p:cNvSpPr/>
          <p:nvPr/>
        </p:nvSpPr>
        <p:spPr>
          <a:xfrm>
            <a:off x="2590800" y="2854959"/>
            <a:ext cx="3810000" cy="370840"/>
          </a:xfrm>
          <a:custGeom>
            <a:avLst/>
            <a:gdLst/>
            <a:ahLst/>
            <a:cxnLst/>
            <a:rect l="l" t="t" r="r" b="b"/>
            <a:pathLst>
              <a:path w="3810000" h="370840">
                <a:moveTo>
                  <a:pt x="0" y="370841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370841"/>
                </a:lnTo>
                <a:lnTo>
                  <a:pt x="0" y="370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1" name="object 261"/>
          <p:cNvSpPr/>
          <p:nvPr/>
        </p:nvSpPr>
        <p:spPr>
          <a:xfrm>
            <a:off x="6400800" y="2854959"/>
            <a:ext cx="2514600" cy="370840"/>
          </a:xfrm>
          <a:custGeom>
            <a:avLst/>
            <a:gdLst/>
            <a:ahLst/>
            <a:cxnLst/>
            <a:rect l="l" t="t" r="r" b="b"/>
            <a:pathLst>
              <a:path w="2514600" h="370840">
                <a:moveTo>
                  <a:pt x="0" y="370841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370841"/>
                </a:lnTo>
                <a:lnTo>
                  <a:pt x="0" y="370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2" name="object 262"/>
          <p:cNvSpPr/>
          <p:nvPr/>
        </p:nvSpPr>
        <p:spPr>
          <a:xfrm>
            <a:off x="304800" y="3225800"/>
            <a:ext cx="2286000" cy="3418840"/>
          </a:xfrm>
          <a:custGeom>
            <a:avLst/>
            <a:gdLst/>
            <a:ahLst/>
            <a:cxnLst/>
            <a:rect l="l" t="t" r="r" b="b"/>
            <a:pathLst>
              <a:path w="2286000" h="3418840">
                <a:moveTo>
                  <a:pt x="0" y="3418840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3418840"/>
                </a:lnTo>
                <a:lnTo>
                  <a:pt x="0" y="3418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3" name="object 263"/>
          <p:cNvSpPr/>
          <p:nvPr/>
        </p:nvSpPr>
        <p:spPr>
          <a:xfrm>
            <a:off x="2590800" y="3225800"/>
            <a:ext cx="3810000" cy="370840"/>
          </a:xfrm>
          <a:custGeom>
            <a:avLst/>
            <a:gdLst/>
            <a:ahLst/>
            <a:cxnLst/>
            <a:rect l="l" t="t" r="r" b="b"/>
            <a:pathLst>
              <a:path w="3810000" h="370840">
                <a:moveTo>
                  <a:pt x="0" y="370840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4" name="object 264"/>
          <p:cNvSpPr/>
          <p:nvPr/>
        </p:nvSpPr>
        <p:spPr>
          <a:xfrm>
            <a:off x="6400800" y="3225800"/>
            <a:ext cx="2514600" cy="370840"/>
          </a:xfrm>
          <a:custGeom>
            <a:avLst/>
            <a:gdLst/>
            <a:ahLst/>
            <a:cxnLst/>
            <a:rect l="l" t="t" r="r" b="b"/>
            <a:pathLst>
              <a:path w="2514600" h="370840">
                <a:moveTo>
                  <a:pt x="0" y="37084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5" name="object 265"/>
          <p:cNvSpPr/>
          <p:nvPr/>
        </p:nvSpPr>
        <p:spPr>
          <a:xfrm>
            <a:off x="2590800" y="3596640"/>
            <a:ext cx="3810000" cy="579119"/>
          </a:xfrm>
          <a:custGeom>
            <a:avLst/>
            <a:gdLst/>
            <a:ahLst/>
            <a:cxnLst/>
            <a:rect l="l" t="t" r="r" b="b"/>
            <a:pathLst>
              <a:path w="3810000" h="579119">
                <a:moveTo>
                  <a:pt x="0" y="579120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6" name="object 266"/>
          <p:cNvSpPr/>
          <p:nvPr/>
        </p:nvSpPr>
        <p:spPr>
          <a:xfrm>
            <a:off x="6400800" y="3596640"/>
            <a:ext cx="2514600" cy="579119"/>
          </a:xfrm>
          <a:custGeom>
            <a:avLst/>
            <a:gdLst/>
            <a:ahLst/>
            <a:cxnLst/>
            <a:rect l="l" t="t" r="r" b="b"/>
            <a:pathLst>
              <a:path w="2514600" h="579119">
                <a:moveTo>
                  <a:pt x="0" y="57912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7" name="object 267"/>
          <p:cNvSpPr/>
          <p:nvPr/>
        </p:nvSpPr>
        <p:spPr>
          <a:xfrm>
            <a:off x="2590800" y="4175760"/>
            <a:ext cx="3810000" cy="822960"/>
          </a:xfrm>
          <a:custGeom>
            <a:avLst/>
            <a:gdLst/>
            <a:ahLst/>
            <a:cxnLst/>
            <a:rect l="l" t="t" r="r" b="b"/>
            <a:pathLst>
              <a:path w="3810000" h="822960">
                <a:moveTo>
                  <a:pt x="0" y="822960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8" name="object 268"/>
          <p:cNvSpPr/>
          <p:nvPr/>
        </p:nvSpPr>
        <p:spPr>
          <a:xfrm>
            <a:off x="6400800" y="4175760"/>
            <a:ext cx="2514600" cy="822960"/>
          </a:xfrm>
          <a:custGeom>
            <a:avLst/>
            <a:gdLst/>
            <a:ahLst/>
            <a:cxnLst/>
            <a:rect l="l" t="t" r="r" b="b"/>
            <a:pathLst>
              <a:path w="2514600" h="822960">
                <a:moveTo>
                  <a:pt x="0" y="82296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69" name="object 269"/>
          <p:cNvSpPr/>
          <p:nvPr/>
        </p:nvSpPr>
        <p:spPr>
          <a:xfrm>
            <a:off x="2590800" y="4998720"/>
            <a:ext cx="3810000" cy="1066800"/>
          </a:xfrm>
          <a:custGeom>
            <a:avLst/>
            <a:gdLst/>
            <a:ahLst/>
            <a:cxnLst/>
            <a:rect l="l" t="t" r="r" b="b"/>
            <a:pathLst>
              <a:path w="3810000" h="1066800">
                <a:moveTo>
                  <a:pt x="0" y="1066800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0" name="object 270"/>
          <p:cNvSpPr/>
          <p:nvPr/>
        </p:nvSpPr>
        <p:spPr>
          <a:xfrm>
            <a:off x="6400800" y="4998720"/>
            <a:ext cx="2514600" cy="1066800"/>
          </a:xfrm>
          <a:custGeom>
            <a:avLst/>
            <a:gdLst/>
            <a:ahLst/>
            <a:cxnLst/>
            <a:rect l="l" t="t" r="r" b="b"/>
            <a:pathLst>
              <a:path w="2514600" h="1066800">
                <a:moveTo>
                  <a:pt x="0" y="106680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1" name="object 271"/>
          <p:cNvSpPr/>
          <p:nvPr/>
        </p:nvSpPr>
        <p:spPr>
          <a:xfrm>
            <a:off x="2590800" y="6065520"/>
            <a:ext cx="3810000" cy="579120"/>
          </a:xfrm>
          <a:custGeom>
            <a:avLst/>
            <a:gdLst/>
            <a:ahLst/>
            <a:cxnLst/>
            <a:rect l="l" t="t" r="r" b="b"/>
            <a:pathLst>
              <a:path w="3810000" h="579120">
                <a:moveTo>
                  <a:pt x="0" y="579120"/>
                </a:moveTo>
                <a:lnTo>
                  <a:pt x="0" y="0"/>
                </a:lnTo>
                <a:lnTo>
                  <a:pt x="3810000" y="0"/>
                </a:lnTo>
                <a:lnTo>
                  <a:pt x="3810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2" name="object 272"/>
          <p:cNvSpPr/>
          <p:nvPr/>
        </p:nvSpPr>
        <p:spPr>
          <a:xfrm>
            <a:off x="6400800" y="6065520"/>
            <a:ext cx="2514600" cy="579120"/>
          </a:xfrm>
          <a:custGeom>
            <a:avLst/>
            <a:gdLst/>
            <a:ahLst/>
            <a:cxnLst/>
            <a:rect l="l" t="t" r="r" b="b"/>
            <a:pathLst>
              <a:path w="2514600" h="579120">
                <a:moveTo>
                  <a:pt x="0" y="57912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3" name="object 273"/>
          <p:cNvSpPr/>
          <p:nvPr/>
        </p:nvSpPr>
        <p:spPr>
          <a:xfrm>
            <a:off x="2584450" y="1358900"/>
            <a:ext cx="12700" cy="5298440"/>
          </a:xfrm>
          <a:custGeom>
            <a:avLst/>
            <a:gdLst/>
            <a:ahLst/>
            <a:cxnLst/>
            <a:rect l="l" t="t" r="r" b="b"/>
            <a:pathLst>
              <a:path w="12700" h="5298440">
                <a:moveTo>
                  <a:pt x="6350" y="6350"/>
                </a:moveTo>
                <a:lnTo>
                  <a:pt x="6350" y="529209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4" name="object 274"/>
          <p:cNvSpPr/>
          <p:nvPr/>
        </p:nvSpPr>
        <p:spPr>
          <a:xfrm>
            <a:off x="6007100" y="1358900"/>
            <a:ext cx="12700" cy="5298440"/>
          </a:xfrm>
          <a:custGeom>
            <a:avLst/>
            <a:gdLst/>
            <a:ahLst/>
            <a:cxnLst/>
            <a:rect l="l" t="t" r="r" b="b"/>
            <a:pathLst>
              <a:path w="12700" h="5298440">
                <a:moveTo>
                  <a:pt x="6350" y="6350"/>
                </a:moveTo>
                <a:lnTo>
                  <a:pt x="6350" y="529209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5" name="object 275"/>
          <p:cNvSpPr/>
          <p:nvPr/>
        </p:nvSpPr>
        <p:spPr>
          <a:xfrm>
            <a:off x="285750" y="1729740"/>
            <a:ext cx="8648700" cy="25400"/>
          </a:xfrm>
          <a:custGeom>
            <a:avLst/>
            <a:gdLst/>
            <a:ahLst/>
            <a:cxnLst/>
            <a:rect l="l" t="t" r="r" b="b"/>
            <a:pathLst>
              <a:path w="8648700" h="25400">
                <a:moveTo>
                  <a:pt x="12700" y="12700"/>
                </a:moveTo>
                <a:lnTo>
                  <a:pt x="8636000" y="12700"/>
                </a:lnTo>
              </a:path>
            </a:pathLst>
          </a:custGeom>
          <a:ln w="254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6" name="object 276"/>
          <p:cNvSpPr/>
          <p:nvPr/>
        </p:nvSpPr>
        <p:spPr>
          <a:xfrm>
            <a:off x="292100" y="210693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7" name="object 277"/>
          <p:cNvSpPr/>
          <p:nvPr/>
        </p:nvSpPr>
        <p:spPr>
          <a:xfrm>
            <a:off x="292100" y="247777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8" name="object 278"/>
          <p:cNvSpPr/>
          <p:nvPr/>
        </p:nvSpPr>
        <p:spPr>
          <a:xfrm>
            <a:off x="292100" y="2848609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79" name="object 279"/>
          <p:cNvSpPr/>
          <p:nvPr/>
        </p:nvSpPr>
        <p:spPr>
          <a:xfrm>
            <a:off x="292100" y="321945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80" name="object 280"/>
          <p:cNvSpPr/>
          <p:nvPr/>
        </p:nvSpPr>
        <p:spPr>
          <a:xfrm>
            <a:off x="2578100" y="3590290"/>
            <a:ext cx="6350000" cy="12700"/>
          </a:xfrm>
          <a:custGeom>
            <a:avLst/>
            <a:gdLst/>
            <a:ahLst/>
            <a:cxnLst/>
            <a:rect l="l" t="t" r="r" b="b"/>
            <a:pathLst>
              <a:path w="6350000" h="12700">
                <a:moveTo>
                  <a:pt x="6350" y="6350"/>
                </a:moveTo>
                <a:lnTo>
                  <a:pt x="6343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81" name="object 281"/>
          <p:cNvSpPr/>
          <p:nvPr/>
        </p:nvSpPr>
        <p:spPr>
          <a:xfrm>
            <a:off x="2578100" y="4169410"/>
            <a:ext cx="6350000" cy="12700"/>
          </a:xfrm>
          <a:custGeom>
            <a:avLst/>
            <a:gdLst/>
            <a:ahLst/>
            <a:cxnLst/>
            <a:rect l="l" t="t" r="r" b="b"/>
            <a:pathLst>
              <a:path w="6350000" h="12700">
                <a:moveTo>
                  <a:pt x="6350" y="6350"/>
                </a:moveTo>
                <a:lnTo>
                  <a:pt x="6343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82" name="object 282"/>
          <p:cNvSpPr/>
          <p:nvPr/>
        </p:nvSpPr>
        <p:spPr>
          <a:xfrm>
            <a:off x="2578100" y="4992370"/>
            <a:ext cx="6350000" cy="12700"/>
          </a:xfrm>
          <a:custGeom>
            <a:avLst/>
            <a:gdLst/>
            <a:ahLst/>
            <a:cxnLst/>
            <a:rect l="l" t="t" r="r" b="b"/>
            <a:pathLst>
              <a:path w="6350000" h="12700">
                <a:moveTo>
                  <a:pt x="6350" y="6350"/>
                </a:moveTo>
                <a:lnTo>
                  <a:pt x="6343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83" name="object 283"/>
          <p:cNvSpPr/>
          <p:nvPr/>
        </p:nvSpPr>
        <p:spPr>
          <a:xfrm>
            <a:off x="2578100" y="6059170"/>
            <a:ext cx="6350000" cy="12700"/>
          </a:xfrm>
          <a:custGeom>
            <a:avLst/>
            <a:gdLst/>
            <a:ahLst/>
            <a:cxnLst/>
            <a:rect l="l" t="t" r="r" b="b"/>
            <a:pathLst>
              <a:path w="6350000" h="12700">
                <a:moveTo>
                  <a:pt x="6350" y="6350"/>
                </a:moveTo>
                <a:lnTo>
                  <a:pt x="6343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84" name="object 284"/>
          <p:cNvSpPr/>
          <p:nvPr/>
        </p:nvSpPr>
        <p:spPr>
          <a:xfrm>
            <a:off x="298450" y="1358900"/>
            <a:ext cx="12700" cy="5298440"/>
          </a:xfrm>
          <a:custGeom>
            <a:avLst/>
            <a:gdLst/>
            <a:ahLst/>
            <a:cxnLst/>
            <a:rect l="l" t="t" r="r" b="b"/>
            <a:pathLst>
              <a:path w="12700" h="5298440">
                <a:moveTo>
                  <a:pt x="6350" y="6350"/>
                </a:moveTo>
                <a:lnTo>
                  <a:pt x="6350" y="529209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85" name="object 285"/>
          <p:cNvSpPr/>
          <p:nvPr/>
        </p:nvSpPr>
        <p:spPr>
          <a:xfrm>
            <a:off x="8909050" y="1358900"/>
            <a:ext cx="12700" cy="5298440"/>
          </a:xfrm>
          <a:custGeom>
            <a:avLst/>
            <a:gdLst/>
            <a:ahLst/>
            <a:cxnLst/>
            <a:rect l="l" t="t" r="r" b="b"/>
            <a:pathLst>
              <a:path w="12700" h="5298440">
                <a:moveTo>
                  <a:pt x="6350" y="6350"/>
                </a:moveTo>
                <a:lnTo>
                  <a:pt x="6350" y="529209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86" name="object 286"/>
          <p:cNvSpPr/>
          <p:nvPr/>
        </p:nvSpPr>
        <p:spPr>
          <a:xfrm>
            <a:off x="292100" y="136525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87" name="object 287"/>
          <p:cNvSpPr/>
          <p:nvPr/>
        </p:nvSpPr>
        <p:spPr>
          <a:xfrm>
            <a:off x="292100" y="663829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" name="text 1"/>
          <p:cNvSpPr txBox="1"/>
          <p:nvPr/>
        </p:nvSpPr>
        <p:spPr>
          <a:xfrm>
            <a:off x="396240" y="1455852"/>
            <a:ext cx="222048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Margin Properties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682494" y="1455852"/>
            <a:ext cx="105561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Example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493129" y="1455852"/>
            <a:ext cx="186730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Possible Values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96240" y="1826819"/>
            <a:ext cx="187403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margin-bottom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682494" y="1826819"/>
            <a:ext cx="25878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margin-bottom: 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493129" y="1826819"/>
            <a:ext cx="13823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length or 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6240" y="2197786"/>
            <a:ext cx="138198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margin-top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82494" y="2197786"/>
            <a:ext cx="209583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margin-top: 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493129" y="2197786"/>
            <a:ext cx="13823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length or 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96240" y="2568753"/>
            <a:ext cx="139038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margin-left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682494" y="2568753"/>
            <a:ext cx="210423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margin-left: 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493129" y="2568753"/>
            <a:ext cx="13823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length or 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96240" y="2939720"/>
            <a:ext cx="157350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margin-right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682494" y="2939720"/>
            <a:ext cx="22873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margin-right: 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493129" y="2939720"/>
            <a:ext cx="13823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length or 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98054" y="4286301"/>
            <a:ext cx="1359346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>
                <a:solidFill>
                  <a:srgbClr val="002060"/>
                </a:solidFill>
                <a:latin typeface="Constantia"/>
                <a:cs typeface="Constantia"/>
              </a:rPr>
              <a:t>Shorthand </a:t>
            </a:r>
            <a:endParaRPr lang="en-US" sz="2000" b="1" spc="10" dirty="0" smtClean="0">
              <a:solidFill>
                <a:srgbClr val="002060"/>
              </a:solidFill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2000" b="1" spc="10" smtClean="0">
                <a:solidFill>
                  <a:srgbClr val="002060"/>
                </a:solidFill>
                <a:latin typeface="Constantia"/>
                <a:cs typeface="Constantia"/>
              </a:rPr>
              <a:t>Property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682494" y="3310560"/>
            <a:ext cx="159447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margin: 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493129" y="3310560"/>
            <a:ext cx="192501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All margin=15px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682494" y="3681527"/>
            <a:ext cx="195810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margin:10px 2%;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493129" y="3681527"/>
            <a:ext cx="211263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top=bottom=10px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6493129" y="3925367"/>
            <a:ext cx="164679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left=right=2%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682494" y="4260799"/>
            <a:ext cx="95564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margin: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733801" y="4260799"/>
            <a:ext cx="2133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b="1" spc="10" dirty="0" smtClean="0">
                <a:solidFill>
                  <a:srgbClr val="002060"/>
                </a:solidFill>
                <a:latin typeface="Constantia"/>
                <a:cs typeface="Constantia"/>
              </a:rPr>
              <a:t>-</a:t>
            </a:r>
            <a:r>
              <a:rPr sz="2000" b="1" spc="10" smtClean="0">
                <a:solidFill>
                  <a:srgbClr val="002060"/>
                </a:solidFill>
                <a:latin typeface="Constantia"/>
                <a:cs typeface="Constantia"/>
              </a:rPr>
              <a:t>10px </a:t>
            </a: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2% 10px;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6493129" y="4260799"/>
            <a:ext cx="5486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top=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086600" y="4260799"/>
            <a:ext cx="762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b="1" spc="10" dirty="0" smtClean="0">
                <a:solidFill>
                  <a:srgbClr val="002060"/>
                </a:solidFill>
                <a:latin typeface="Constantia"/>
                <a:cs typeface="Constantia"/>
              </a:rPr>
              <a:t>-</a:t>
            </a:r>
            <a:r>
              <a:rPr sz="2000" b="1" i="1" spc="10" smtClean="0">
                <a:solidFill>
                  <a:srgbClr val="002060"/>
                </a:solidFill>
                <a:latin typeface="Constantia"/>
                <a:cs typeface="Constantia"/>
              </a:rPr>
              <a:t>10px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6493129" y="4504868"/>
            <a:ext cx="164679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left=right=2%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6493129" y="4748708"/>
            <a:ext cx="156401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bottom=10px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682494" y="5083988"/>
            <a:ext cx="330988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margin: -10px 2% 10px auto;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4" name="text 1"/>
          <p:cNvSpPr txBox="1"/>
          <p:nvPr/>
        </p:nvSpPr>
        <p:spPr>
          <a:xfrm>
            <a:off x="6493129" y="5083988"/>
            <a:ext cx="116301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top=-10px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5" name="text 1"/>
          <p:cNvSpPr txBox="1"/>
          <p:nvPr/>
        </p:nvSpPr>
        <p:spPr>
          <a:xfrm>
            <a:off x="6493129" y="5327828"/>
            <a:ext cx="108895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right=2%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6" name="text 1"/>
          <p:cNvSpPr txBox="1"/>
          <p:nvPr/>
        </p:nvSpPr>
        <p:spPr>
          <a:xfrm>
            <a:off x="6493129" y="5571693"/>
            <a:ext cx="156401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bottom=10px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7" name="text 1"/>
          <p:cNvSpPr txBox="1"/>
          <p:nvPr/>
        </p:nvSpPr>
        <p:spPr>
          <a:xfrm>
            <a:off x="6172200" y="5815762"/>
            <a:ext cx="274094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left=set by the browser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8" name="text 1"/>
          <p:cNvSpPr txBox="1"/>
          <p:nvPr/>
        </p:nvSpPr>
        <p:spPr>
          <a:xfrm>
            <a:off x="2682494" y="6093023"/>
            <a:ext cx="163936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margin: auto;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9" name="text 1"/>
          <p:cNvSpPr txBox="1"/>
          <p:nvPr/>
        </p:nvSpPr>
        <p:spPr>
          <a:xfrm>
            <a:off x="2682494" y="6397823"/>
            <a:ext cx="194662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margin: inherit;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30" name="text 1"/>
          <p:cNvSpPr txBox="1"/>
          <p:nvPr/>
        </p:nvSpPr>
        <p:spPr>
          <a:xfrm>
            <a:off x="6493129" y="6151042"/>
            <a:ext cx="154029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auto, inherit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24000"/>
            <a:ext cx="7286243" cy="4210812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37816"/>
            <a:ext cx="350564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3200" spc="10" dirty="0">
                <a:solidFill>
                  <a:srgbClr val="0070C0"/>
                </a:solidFill>
                <a:latin typeface="Constantia"/>
                <a:cs typeface="Constantia"/>
              </a:rPr>
              <a:t>Border Properties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318334"/>
            <a:ext cx="340221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3200" spc="10" dirty="0">
                <a:solidFill>
                  <a:srgbClr val="0070C0"/>
                </a:solidFill>
                <a:latin typeface="Constantia"/>
                <a:cs typeface="Constantia"/>
              </a:rPr>
              <a:t>The border-color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02334" y="2849867"/>
            <a:ext cx="487973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8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color of a border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354908"/>
            <a:ext cx="332283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3200" spc="10" dirty="0">
                <a:solidFill>
                  <a:srgbClr val="0070C0"/>
                </a:solidFill>
                <a:latin typeface="Constantia"/>
                <a:cs typeface="Constantia"/>
              </a:rPr>
              <a:t>The border-style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3886441"/>
            <a:ext cx="695831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specifies whether a border should be solid, dashed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30934" y="4334649"/>
            <a:ext cx="684552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line, double line, or one of the other possible values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4839665"/>
            <a:ext cx="353686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3200" spc="10" dirty="0">
                <a:solidFill>
                  <a:srgbClr val="0070C0"/>
                </a:solidFill>
                <a:latin typeface="Constantia"/>
                <a:cs typeface="Constantia"/>
              </a:rPr>
              <a:t>The border-width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5371198"/>
            <a:ext cx="5004319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8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width of a border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3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698747" cy="890016"/>
          </a:xfrm>
          <a:prstGeom prst="rect">
            <a:avLst/>
          </a:prstGeom>
        </p:spPr>
      </p:pic>
      <p:sp>
        <p:nvSpPr>
          <p:cNvPr id="288" name="object 28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pic>
        <p:nvPicPr>
          <p:cNvPr id="3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616452" cy="809244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9" name="object 289"/>
          <p:cNvSpPr/>
          <p:nvPr/>
        </p:nvSpPr>
        <p:spPr>
          <a:xfrm>
            <a:off x="381000" y="1183640"/>
            <a:ext cx="2209800" cy="579120"/>
          </a:xfrm>
          <a:custGeom>
            <a:avLst/>
            <a:gdLst/>
            <a:ahLst/>
            <a:cxnLst/>
            <a:rect l="l" t="t" r="r" b="b"/>
            <a:pathLst>
              <a:path w="2209800" h="579120">
                <a:moveTo>
                  <a:pt x="0" y="57912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0" name="object 290"/>
          <p:cNvSpPr/>
          <p:nvPr/>
        </p:nvSpPr>
        <p:spPr>
          <a:xfrm>
            <a:off x="2590800" y="1183640"/>
            <a:ext cx="4495800" cy="579120"/>
          </a:xfrm>
          <a:custGeom>
            <a:avLst/>
            <a:gdLst/>
            <a:ahLst/>
            <a:cxnLst/>
            <a:rect l="l" t="t" r="r" b="b"/>
            <a:pathLst>
              <a:path w="4495800" h="579120">
                <a:moveTo>
                  <a:pt x="0" y="579120"/>
                </a:moveTo>
                <a:lnTo>
                  <a:pt x="0" y="0"/>
                </a:lnTo>
                <a:lnTo>
                  <a:pt x="4495800" y="0"/>
                </a:lnTo>
                <a:lnTo>
                  <a:pt x="44958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1" name="object 291"/>
          <p:cNvSpPr/>
          <p:nvPr/>
        </p:nvSpPr>
        <p:spPr>
          <a:xfrm>
            <a:off x="7086600" y="1183640"/>
            <a:ext cx="1524000" cy="579120"/>
          </a:xfrm>
          <a:custGeom>
            <a:avLst/>
            <a:gdLst/>
            <a:ahLst/>
            <a:cxnLst/>
            <a:rect l="l" t="t" r="r" b="b"/>
            <a:pathLst>
              <a:path w="1524000" h="579120">
                <a:moveTo>
                  <a:pt x="0" y="579120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2" name="object 292"/>
          <p:cNvSpPr/>
          <p:nvPr/>
        </p:nvSpPr>
        <p:spPr>
          <a:xfrm>
            <a:off x="381000" y="1762760"/>
            <a:ext cx="2209800" cy="1554480"/>
          </a:xfrm>
          <a:custGeom>
            <a:avLst/>
            <a:gdLst/>
            <a:ahLst/>
            <a:cxnLst/>
            <a:rect l="l" t="t" r="r" b="b"/>
            <a:pathLst>
              <a:path w="2209800" h="1554480">
                <a:moveTo>
                  <a:pt x="0" y="155448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1554480"/>
                </a:lnTo>
                <a:lnTo>
                  <a:pt x="0" y="1554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3" name="object 293"/>
          <p:cNvSpPr/>
          <p:nvPr/>
        </p:nvSpPr>
        <p:spPr>
          <a:xfrm>
            <a:off x="2590800" y="1762760"/>
            <a:ext cx="4495800" cy="1554480"/>
          </a:xfrm>
          <a:custGeom>
            <a:avLst/>
            <a:gdLst/>
            <a:ahLst/>
            <a:cxnLst/>
            <a:rect l="l" t="t" r="r" b="b"/>
            <a:pathLst>
              <a:path w="4495800" h="1554480">
                <a:moveTo>
                  <a:pt x="0" y="1554480"/>
                </a:moveTo>
                <a:lnTo>
                  <a:pt x="0" y="0"/>
                </a:lnTo>
                <a:lnTo>
                  <a:pt x="4495800" y="0"/>
                </a:lnTo>
                <a:lnTo>
                  <a:pt x="4495800" y="1554480"/>
                </a:lnTo>
                <a:lnTo>
                  <a:pt x="0" y="1554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4" name="object 294"/>
          <p:cNvSpPr/>
          <p:nvPr/>
        </p:nvSpPr>
        <p:spPr>
          <a:xfrm>
            <a:off x="7086600" y="1762760"/>
            <a:ext cx="1524000" cy="1554480"/>
          </a:xfrm>
          <a:custGeom>
            <a:avLst/>
            <a:gdLst/>
            <a:ahLst/>
            <a:cxnLst/>
            <a:rect l="l" t="t" r="r" b="b"/>
            <a:pathLst>
              <a:path w="1524000" h="1554480">
                <a:moveTo>
                  <a:pt x="0" y="1554480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554480"/>
                </a:lnTo>
                <a:lnTo>
                  <a:pt x="0" y="1554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5" name="object 295"/>
          <p:cNvSpPr/>
          <p:nvPr/>
        </p:nvSpPr>
        <p:spPr>
          <a:xfrm>
            <a:off x="381000" y="3317240"/>
            <a:ext cx="2209800" cy="1310639"/>
          </a:xfrm>
          <a:custGeom>
            <a:avLst/>
            <a:gdLst/>
            <a:ahLst/>
            <a:cxnLst/>
            <a:rect l="l" t="t" r="r" b="b"/>
            <a:pathLst>
              <a:path w="2209800" h="1310639">
                <a:moveTo>
                  <a:pt x="0" y="131064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1310640"/>
                </a:lnTo>
                <a:lnTo>
                  <a:pt x="0" y="1310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6" name="object 296"/>
          <p:cNvSpPr/>
          <p:nvPr/>
        </p:nvSpPr>
        <p:spPr>
          <a:xfrm>
            <a:off x="2590800" y="3317240"/>
            <a:ext cx="4495800" cy="1310639"/>
          </a:xfrm>
          <a:custGeom>
            <a:avLst/>
            <a:gdLst/>
            <a:ahLst/>
            <a:cxnLst/>
            <a:rect l="l" t="t" r="r" b="b"/>
            <a:pathLst>
              <a:path w="4495800" h="1310639">
                <a:moveTo>
                  <a:pt x="0" y="1310640"/>
                </a:moveTo>
                <a:lnTo>
                  <a:pt x="0" y="0"/>
                </a:lnTo>
                <a:lnTo>
                  <a:pt x="4495800" y="0"/>
                </a:lnTo>
                <a:lnTo>
                  <a:pt x="4495800" y="1310640"/>
                </a:lnTo>
                <a:lnTo>
                  <a:pt x="0" y="1310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7" name="object 297"/>
          <p:cNvSpPr/>
          <p:nvPr/>
        </p:nvSpPr>
        <p:spPr>
          <a:xfrm>
            <a:off x="7086600" y="3317240"/>
            <a:ext cx="1524000" cy="1310639"/>
          </a:xfrm>
          <a:custGeom>
            <a:avLst/>
            <a:gdLst/>
            <a:ahLst/>
            <a:cxnLst/>
            <a:rect l="l" t="t" r="r" b="b"/>
            <a:pathLst>
              <a:path w="1524000" h="1310639">
                <a:moveTo>
                  <a:pt x="0" y="1310640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310640"/>
                </a:lnTo>
                <a:lnTo>
                  <a:pt x="0" y="1310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8" name="object 298"/>
          <p:cNvSpPr/>
          <p:nvPr/>
        </p:nvSpPr>
        <p:spPr>
          <a:xfrm>
            <a:off x="381000" y="4627880"/>
            <a:ext cx="2209800" cy="1310640"/>
          </a:xfrm>
          <a:custGeom>
            <a:avLst/>
            <a:gdLst/>
            <a:ahLst/>
            <a:cxnLst/>
            <a:rect l="l" t="t" r="r" b="b"/>
            <a:pathLst>
              <a:path w="2209800" h="1310640">
                <a:moveTo>
                  <a:pt x="0" y="131064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1310640"/>
                </a:lnTo>
                <a:lnTo>
                  <a:pt x="0" y="1310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99" name="object 299"/>
          <p:cNvSpPr/>
          <p:nvPr/>
        </p:nvSpPr>
        <p:spPr>
          <a:xfrm>
            <a:off x="2590800" y="4627880"/>
            <a:ext cx="4495800" cy="1310640"/>
          </a:xfrm>
          <a:custGeom>
            <a:avLst/>
            <a:gdLst/>
            <a:ahLst/>
            <a:cxnLst/>
            <a:rect l="l" t="t" r="r" b="b"/>
            <a:pathLst>
              <a:path w="4495800" h="1310640">
                <a:moveTo>
                  <a:pt x="0" y="1310640"/>
                </a:moveTo>
                <a:lnTo>
                  <a:pt x="0" y="0"/>
                </a:lnTo>
                <a:lnTo>
                  <a:pt x="4495800" y="0"/>
                </a:lnTo>
                <a:lnTo>
                  <a:pt x="4495800" y="1310640"/>
                </a:lnTo>
                <a:lnTo>
                  <a:pt x="0" y="1310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0" name="object 300"/>
          <p:cNvSpPr/>
          <p:nvPr/>
        </p:nvSpPr>
        <p:spPr>
          <a:xfrm>
            <a:off x="7086600" y="4627880"/>
            <a:ext cx="1524000" cy="1310640"/>
          </a:xfrm>
          <a:custGeom>
            <a:avLst/>
            <a:gdLst/>
            <a:ahLst/>
            <a:cxnLst/>
            <a:rect l="l" t="t" r="r" b="b"/>
            <a:pathLst>
              <a:path w="1524000" h="1310640">
                <a:moveTo>
                  <a:pt x="0" y="1310640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310640"/>
                </a:lnTo>
                <a:lnTo>
                  <a:pt x="0" y="1310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1" name="object 301"/>
          <p:cNvSpPr/>
          <p:nvPr/>
        </p:nvSpPr>
        <p:spPr>
          <a:xfrm>
            <a:off x="381000" y="5938520"/>
            <a:ext cx="2209800" cy="370840"/>
          </a:xfrm>
          <a:custGeom>
            <a:avLst/>
            <a:gdLst/>
            <a:ahLst/>
            <a:cxnLst/>
            <a:rect l="l" t="t" r="r" b="b"/>
            <a:pathLst>
              <a:path w="2209800" h="370840">
                <a:moveTo>
                  <a:pt x="0" y="37084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2" name="object 302"/>
          <p:cNvSpPr/>
          <p:nvPr/>
        </p:nvSpPr>
        <p:spPr>
          <a:xfrm>
            <a:off x="2590800" y="5938520"/>
            <a:ext cx="4495800" cy="370840"/>
          </a:xfrm>
          <a:custGeom>
            <a:avLst/>
            <a:gdLst/>
            <a:ahLst/>
            <a:cxnLst/>
            <a:rect l="l" t="t" r="r" b="b"/>
            <a:pathLst>
              <a:path w="4495800" h="370840">
                <a:moveTo>
                  <a:pt x="0" y="370840"/>
                </a:moveTo>
                <a:lnTo>
                  <a:pt x="0" y="0"/>
                </a:lnTo>
                <a:lnTo>
                  <a:pt x="4495800" y="0"/>
                </a:lnTo>
                <a:lnTo>
                  <a:pt x="4495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3" name="object 303"/>
          <p:cNvSpPr/>
          <p:nvPr/>
        </p:nvSpPr>
        <p:spPr>
          <a:xfrm>
            <a:off x="7086600" y="5938520"/>
            <a:ext cx="1524000" cy="370840"/>
          </a:xfrm>
          <a:custGeom>
            <a:avLst/>
            <a:gdLst/>
            <a:ahLst/>
            <a:cxnLst/>
            <a:rect l="l" t="t" r="r" b="b"/>
            <a:pathLst>
              <a:path w="1524000" h="370840">
                <a:moveTo>
                  <a:pt x="0" y="370840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4" name="object 304"/>
          <p:cNvSpPr/>
          <p:nvPr/>
        </p:nvSpPr>
        <p:spPr>
          <a:xfrm>
            <a:off x="2584450" y="1170940"/>
            <a:ext cx="12700" cy="5151120"/>
          </a:xfrm>
          <a:custGeom>
            <a:avLst/>
            <a:gdLst/>
            <a:ahLst/>
            <a:cxnLst/>
            <a:rect l="l" t="t" r="r" b="b"/>
            <a:pathLst>
              <a:path w="12700" h="5151120">
                <a:moveTo>
                  <a:pt x="6350" y="6350"/>
                </a:moveTo>
                <a:lnTo>
                  <a:pt x="6350" y="514477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5" name="object 305"/>
          <p:cNvSpPr/>
          <p:nvPr/>
        </p:nvSpPr>
        <p:spPr>
          <a:xfrm>
            <a:off x="7080250" y="1170940"/>
            <a:ext cx="12700" cy="5151120"/>
          </a:xfrm>
          <a:custGeom>
            <a:avLst/>
            <a:gdLst/>
            <a:ahLst/>
            <a:cxnLst/>
            <a:rect l="l" t="t" r="r" b="b"/>
            <a:pathLst>
              <a:path w="12700" h="5151120">
                <a:moveTo>
                  <a:pt x="6350" y="6350"/>
                </a:moveTo>
                <a:lnTo>
                  <a:pt x="6350" y="514477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6" name="object 306"/>
          <p:cNvSpPr/>
          <p:nvPr/>
        </p:nvSpPr>
        <p:spPr>
          <a:xfrm>
            <a:off x="361950" y="1750060"/>
            <a:ext cx="8267700" cy="25400"/>
          </a:xfrm>
          <a:custGeom>
            <a:avLst/>
            <a:gdLst/>
            <a:ahLst/>
            <a:cxnLst/>
            <a:rect l="l" t="t" r="r" b="b"/>
            <a:pathLst>
              <a:path w="8267700" h="25400">
                <a:moveTo>
                  <a:pt x="12700" y="12700"/>
                </a:moveTo>
                <a:lnTo>
                  <a:pt x="8255000" y="12700"/>
                </a:lnTo>
              </a:path>
            </a:pathLst>
          </a:custGeom>
          <a:ln w="254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7" name="object 307"/>
          <p:cNvSpPr/>
          <p:nvPr/>
        </p:nvSpPr>
        <p:spPr>
          <a:xfrm>
            <a:off x="368300" y="331089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8" name="object 308"/>
          <p:cNvSpPr/>
          <p:nvPr/>
        </p:nvSpPr>
        <p:spPr>
          <a:xfrm>
            <a:off x="368300" y="462153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09" name="object 309"/>
          <p:cNvSpPr/>
          <p:nvPr/>
        </p:nvSpPr>
        <p:spPr>
          <a:xfrm>
            <a:off x="368300" y="593217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10" name="object 310"/>
          <p:cNvSpPr/>
          <p:nvPr/>
        </p:nvSpPr>
        <p:spPr>
          <a:xfrm>
            <a:off x="374650" y="1170940"/>
            <a:ext cx="12700" cy="5151120"/>
          </a:xfrm>
          <a:custGeom>
            <a:avLst/>
            <a:gdLst/>
            <a:ahLst/>
            <a:cxnLst/>
            <a:rect l="l" t="t" r="r" b="b"/>
            <a:pathLst>
              <a:path w="12700" h="5151120">
                <a:moveTo>
                  <a:pt x="6350" y="6350"/>
                </a:moveTo>
                <a:lnTo>
                  <a:pt x="6350" y="514477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11" name="object 311"/>
          <p:cNvSpPr/>
          <p:nvPr/>
        </p:nvSpPr>
        <p:spPr>
          <a:xfrm>
            <a:off x="8604250" y="1170940"/>
            <a:ext cx="12700" cy="5151120"/>
          </a:xfrm>
          <a:custGeom>
            <a:avLst/>
            <a:gdLst/>
            <a:ahLst/>
            <a:cxnLst/>
            <a:rect l="l" t="t" r="r" b="b"/>
            <a:pathLst>
              <a:path w="12700" h="5151120">
                <a:moveTo>
                  <a:pt x="6350" y="6350"/>
                </a:moveTo>
                <a:lnTo>
                  <a:pt x="6350" y="514477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12" name="object 312"/>
          <p:cNvSpPr/>
          <p:nvPr/>
        </p:nvSpPr>
        <p:spPr>
          <a:xfrm>
            <a:off x="368300" y="117729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13" name="object 313"/>
          <p:cNvSpPr/>
          <p:nvPr/>
        </p:nvSpPr>
        <p:spPr>
          <a:xfrm>
            <a:off x="368300" y="6303010"/>
            <a:ext cx="8255000" cy="12700"/>
          </a:xfrm>
          <a:custGeom>
            <a:avLst/>
            <a:gdLst/>
            <a:ahLst/>
            <a:cxnLst/>
            <a:rect l="l" t="t" r="r" b="b"/>
            <a:pathLst>
              <a:path w="8255000" h="127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" name="text 1"/>
          <p:cNvSpPr txBox="1"/>
          <p:nvPr/>
        </p:nvSpPr>
        <p:spPr>
          <a:xfrm>
            <a:off x="472440" y="1267892"/>
            <a:ext cx="21820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Border Properties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682494" y="1267892"/>
            <a:ext cx="105561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Example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179310" y="1267892"/>
            <a:ext cx="101919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Possible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179310" y="1511986"/>
            <a:ext cx="79823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Values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72440" y="1847266"/>
            <a:ext cx="155164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border-color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682494" y="1847266"/>
            <a:ext cx="371396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border-bottom-color:#009900;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82494" y="2091106"/>
            <a:ext cx="39690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OR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82494" y="2334946"/>
            <a:ext cx="21670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border-color: red;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82494" y="2578811"/>
            <a:ext cx="291490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border-color: red green;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682494" y="2822880"/>
            <a:ext cx="37508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border-color: red green yellow;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682494" y="3066720"/>
            <a:ext cx="435170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border-color: red green yellow blue;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72440" y="3402000"/>
            <a:ext cx="149656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border-style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682494" y="3402000"/>
            <a:ext cx="330302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border-bottom-style: solid;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682494" y="3645840"/>
            <a:ext cx="39690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OR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682494" y="3889832"/>
            <a:ext cx="252511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border-style: groove;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682494" y="4133901"/>
            <a:ext cx="318786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Border-style: dotted solid;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682494" y="4377741"/>
            <a:ext cx="406637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Border-style: dotted solid groove;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179310" y="3402000"/>
            <a:ext cx="158947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dotted, solid,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7179310" y="3645840"/>
            <a:ext cx="90133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double,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7179310" y="3889832"/>
            <a:ext cx="86049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dashed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72440" y="4713021"/>
            <a:ext cx="163051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border-width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682494" y="4713021"/>
            <a:ext cx="319965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border-bottom-width:4px;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2682494" y="4956861"/>
            <a:ext cx="286649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border-left-width: thin;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682494" y="5200955"/>
            <a:ext cx="35660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border-right-width: medium;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877566" y="5444820"/>
            <a:ext cx="39690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OR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682494" y="5688661"/>
            <a:ext cx="356674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border-width: thick medium;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7179310" y="4713021"/>
            <a:ext cx="133414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thin, thick,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179310" y="4956861"/>
            <a:ext cx="107016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medium,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179310" y="5200955"/>
            <a:ext cx="13823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length or 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81000" y="6023941"/>
            <a:ext cx="2209800" cy="6155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>
                <a:solidFill>
                  <a:srgbClr val="002060"/>
                </a:solidFill>
                <a:latin typeface="Constantia"/>
                <a:cs typeface="Constantia"/>
              </a:rPr>
              <a:t>Shorthand </a:t>
            </a:r>
            <a:endParaRPr lang="en-US" sz="2000" b="1" spc="10" dirty="0" smtClean="0">
              <a:solidFill>
                <a:srgbClr val="002060"/>
              </a:solidFill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2000" b="1" spc="10" smtClean="0">
                <a:solidFill>
                  <a:srgbClr val="002060"/>
                </a:solidFill>
                <a:latin typeface="Constantia"/>
                <a:cs typeface="Constantia"/>
              </a:rPr>
              <a:t>property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88" name="text 1"/>
          <p:cNvSpPr txBox="1"/>
          <p:nvPr/>
        </p:nvSpPr>
        <p:spPr>
          <a:xfrm>
            <a:off x="2743200" y="6023941"/>
            <a:ext cx="252992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border:4px solid red;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3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75260"/>
            <a:ext cx="7498080" cy="86868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2" y="190500"/>
            <a:ext cx="3415284" cy="890016"/>
          </a:xfrm>
          <a:prstGeom prst="rect">
            <a:avLst/>
          </a:prstGeom>
        </p:spPr>
      </p:pic>
      <p:sp>
        <p:nvSpPr>
          <p:cNvPr id="314" name="object 314"/>
          <p:cNvSpPr/>
          <p:nvPr/>
        </p:nvSpPr>
        <p:spPr>
          <a:xfrm>
            <a:off x="609600" y="2286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pic>
        <p:nvPicPr>
          <p:cNvPr id="3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28600"/>
            <a:ext cx="3328415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8095488" cy="5123688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432560"/>
            <a:ext cx="7792211" cy="4648200"/>
          </a:xfrm>
          <a:prstGeom prst="rect">
            <a:avLst/>
          </a:prstGeom>
        </p:spPr>
      </p:pic>
      <p:pic>
        <p:nvPicPr>
          <p:cNvPr id="4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991856" cy="50200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22654"/>
            <a:ext cx="318119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The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padding 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property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1990343"/>
            <a:ext cx="7825155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used to specify how much space should appear </a:t>
            </a:r>
            <a:r>
              <a:rPr sz="2400" spc="10">
                <a:solidFill>
                  <a:srgbClr val="C00000"/>
                </a:solidFill>
                <a:latin typeface="Constantia"/>
                <a:cs typeface="Constantia"/>
              </a:rPr>
              <a:t>between </a:t>
            </a:r>
            <a:endParaRPr lang="en-US" sz="2400" spc="10" dirty="0" smtClean="0">
              <a:solidFill>
                <a:srgbClr val="C00000"/>
              </a:solidFill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lang="en-US" sz="24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   t</a:t>
            </a:r>
            <a:r>
              <a:rPr sz="2400" spc="10" smtClean="0">
                <a:solidFill>
                  <a:srgbClr val="C00000"/>
                </a:solidFill>
                <a:latin typeface="Constantia"/>
                <a:cs typeface="Constantia"/>
              </a:rPr>
              <a:t>he</a:t>
            </a:r>
            <a:r>
              <a:rPr lang="en-US" sz="24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10" smtClean="0">
                <a:solidFill>
                  <a:srgbClr val="C00000"/>
                </a:solidFill>
                <a:latin typeface="Constantia"/>
                <a:cs typeface="Constantia"/>
              </a:rPr>
              <a:t>ontent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of an element and its border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811755"/>
            <a:ext cx="344100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Padding 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Property Types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179317"/>
            <a:ext cx="7867347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000" spc="10" dirty="0">
                <a:solidFill>
                  <a:srgbClr val="E0A208"/>
                </a:solidFill>
                <a:latin typeface="Arial"/>
                <a:cs typeface="Arial"/>
              </a:rPr>
              <a:t>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padding-bottom: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distance between </a:t>
            </a:r>
            <a:r>
              <a:rPr sz="2400" spc="10">
                <a:solidFill>
                  <a:srgbClr val="C00000"/>
                </a:solidFill>
                <a:latin typeface="Constantia"/>
                <a:cs typeface="Constantia"/>
              </a:rPr>
              <a:t>content </a:t>
            </a:r>
            <a:endParaRPr lang="en-US" sz="2400" spc="10" dirty="0" smtClean="0">
              <a:solidFill>
                <a:srgbClr val="C00000"/>
              </a:solidFill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lang="en-US" sz="24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   </a:t>
            </a:r>
            <a:r>
              <a:rPr sz="2400" spc="10" smtClean="0">
                <a:solidFill>
                  <a:srgbClr val="C00000"/>
                </a:solidFill>
                <a:latin typeface="Constantia"/>
                <a:cs typeface="Constantia"/>
              </a:rPr>
              <a:t>of an</a:t>
            </a:r>
            <a:r>
              <a:rPr lang="en-US" sz="24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10" smtClean="0">
                <a:solidFill>
                  <a:srgbClr val="C00000"/>
                </a:solidFill>
                <a:latin typeface="Constantia"/>
                <a:cs typeface="Constantia"/>
              </a:rPr>
              <a:t>element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and its bottom border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3827017"/>
            <a:ext cx="8054641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padding-top :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distance between content of an</a:t>
            </a:r>
            <a:endParaRPr sz="20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element and its top border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4475098"/>
            <a:ext cx="8153096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padding-left: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distance between content of an</a:t>
            </a:r>
            <a:endParaRPr sz="24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element and its left border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5122798"/>
            <a:ext cx="7924496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padding-right: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distance between content </a:t>
            </a:r>
            <a:r>
              <a:rPr sz="2400" spc="10">
                <a:solidFill>
                  <a:srgbClr val="C00000"/>
                </a:solidFill>
                <a:latin typeface="Constantia"/>
                <a:cs typeface="Constantia"/>
              </a:rPr>
              <a:t>of </a:t>
            </a:r>
            <a:r>
              <a:rPr lang="en-US" sz="24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</a:p>
          <a:p>
            <a:pPr marL="0">
              <a:lnSpc>
                <a:spcPct val="100000"/>
              </a:lnSpc>
            </a:pPr>
            <a:r>
              <a:rPr lang="en-US" sz="24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     </a:t>
            </a:r>
            <a:r>
              <a:rPr sz="2400" spc="10" smtClean="0">
                <a:solidFill>
                  <a:srgbClr val="C00000"/>
                </a:solidFill>
                <a:latin typeface="Constantia"/>
                <a:cs typeface="Constantia"/>
              </a:rPr>
              <a:t>an</a:t>
            </a:r>
            <a:r>
              <a:rPr lang="en-US" sz="24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10" smtClean="0">
                <a:solidFill>
                  <a:srgbClr val="C00000"/>
                </a:solidFill>
                <a:latin typeface="Constantia"/>
                <a:cs typeface="Constantia"/>
              </a:rPr>
              <a:t>element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and its right border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5791200"/>
            <a:ext cx="800514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padding: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serves as shorthand for the preceding properties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4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720084" cy="890016"/>
          </a:xfrm>
          <a:prstGeom prst="rect">
            <a:avLst/>
          </a:prstGeom>
        </p:spPr>
      </p:pic>
      <p:sp>
        <p:nvSpPr>
          <p:cNvPr id="315" name="object 315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pic>
        <p:nvPicPr>
          <p:cNvPr id="4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634740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932430"/>
            <a:ext cx="7621524" cy="4925568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4838141"/>
            <a:ext cx="720089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before we had CSS all style information was encoded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5350205"/>
            <a:ext cx="414863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directly into HTML documents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113532" cy="89001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031235" cy="809244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610600" cy="53340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629400" y="2514600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381000"/>
                </a:moveTo>
                <a:lnTo>
                  <a:pt x="0" y="0"/>
                </a:lnTo>
                <a:lnTo>
                  <a:pt x="1600200" y="0"/>
                </a:lnTo>
                <a:lnTo>
                  <a:pt x="16002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10350" y="2495550"/>
            <a:ext cx="1638300" cy="419100"/>
          </a:xfrm>
          <a:custGeom>
            <a:avLst/>
            <a:gdLst/>
            <a:ahLst/>
            <a:cxnLst/>
            <a:rect l="l" t="t" r="r" b="b"/>
            <a:pathLst>
              <a:path w="1638300" h="419100">
                <a:moveTo>
                  <a:pt x="19050" y="400050"/>
                </a:moveTo>
                <a:lnTo>
                  <a:pt x="19050" y="19050"/>
                </a:lnTo>
                <a:lnTo>
                  <a:pt x="1619250" y="19050"/>
                </a:lnTo>
                <a:lnTo>
                  <a:pt x="1619250" y="400050"/>
                </a:lnTo>
                <a:lnTo>
                  <a:pt x="19050" y="400050"/>
                </a:lnTo>
                <a:close/>
              </a:path>
            </a:pathLst>
          </a:custGeom>
          <a:ln w="381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6750050" y="2610256"/>
            <a:ext cx="14186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example.html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251460"/>
            <a:ext cx="7498080" cy="86868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266700"/>
            <a:ext cx="5672328" cy="890016"/>
          </a:xfrm>
          <a:prstGeom prst="rect">
            <a:avLst/>
          </a:prstGeom>
        </p:spPr>
      </p:pic>
      <p:sp>
        <p:nvSpPr>
          <p:cNvPr id="316" name="object 316"/>
          <p:cNvSpPr/>
          <p:nvPr/>
        </p:nvSpPr>
        <p:spPr>
          <a:xfrm>
            <a:off x="533400" y="3048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pic>
        <p:nvPicPr>
          <p:cNvPr id="4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306324"/>
            <a:ext cx="5586984" cy="804672"/>
          </a:xfrm>
          <a:prstGeom prst="rect">
            <a:avLst/>
          </a:prstGeom>
        </p:spPr>
      </p:pic>
      <p:sp>
        <p:nvSpPr>
          <p:cNvPr id="317" name="object 317"/>
          <p:cNvSpPr/>
          <p:nvPr/>
        </p:nvSpPr>
        <p:spPr>
          <a:xfrm>
            <a:off x="304800" y="1371600"/>
            <a:ext cx="2209800" cy="370840"/>
          </a:xfrm>
          <a:custGeom>
            <a:avLst/>
            <a:gdLst/>
            <a:ahLst/>
            <a:cxnLst/>
            <a:rect l="l" t="t" r="r" b="b"/>
            <a:pathLst>
              <a:path w="2209800" h="370840">
                <a:moveTo>
                  <a:pt x="0" y="37084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18" name="object 318"/>
          <p:cNvSpPr/>
          <p:nvPr/>
        </p:nvSpPr>
        <p:spPr>
          <a:xfrm>
            <a:off x="2514600" y="1371600"/>
            <a:ext cx="3581400" cy="370840"/>
          </a:xfrm>
          <a:custGeom>
            <a:avLst/>
            <a:gdLst/>
            <a:ahLst/>
            <a:cxnLst/>
            <a:rect l="l" t="t" r="r" b="b"/>
            <a:pathLst>
              <a:path w="3581400" h="370840">
                <a:moveTo>
                  <a:pt x="0" y="370840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19" name="object 319"/>
          <p:cNvSpPr/>
          <p:nvPr/>
        </p:nvSpPr>
        <p:spPr>
          <a:xfrm>
            <a:off x="6096000" y="1371600"/>
            <a:ext cx="2819400" cy="370840"/>
          </a:xfrm>
          <a:custGeom>
            <a:avLst/>
            <a:gdLst/>
            <a:ahLst/>
            <a:cxnLst/>
            <a:rect l="l" t="t" r="r" b="b"/>
            <a:pathLst>
              <a:path w="2819400" h="370840">
                <a:moveTo>
                  <a:pt x="0" y="37084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0" name="object 320"/>
          <p:cNvSpPr/>
          <p:nvPr/>
        </p:nvSpPr>
        <p:spPr>
          <a:xfrm>
            <a:off x="304800" y="1742440"/>
            <a:ext cx="2209800" cy="370840"/>
          </a:xfrm>
          <a:custGeom>
            <a:avLst/>
            <a:gdLst/>
            <a:ahLst/>
            <a:cxnLst/>
            <a:rect l="l" t="t" r="r" b="b"/>
            <a:pathLst>
              <a:path w="2209800" h="370840">
                <a:moveTo>
                  <a:pt x="0" y="37084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1" name="object 321"/>
          <p:cNvSpPr/>
          <p:nvPr/>
        </p:nvSpPr>
        <p:spPr>
          <a:xfrm>
            <a:off x="2514600" y="1742440"/>
            <a:ext cx="3581400" cy="370840"/>
          </a:xfrm>
          <a:custGeom>
            <a:avLst/>
            <a:gdLst/>
            <a:ahLst/>
            <a:cxnLst/>
            <a:rect l="l" t="t" r="r" b="b"/>
            <a:pathLst>
              <a:path w="3581400" h="370840">
                <a:moveTo>
                  <a:pt x="0" y="370840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2" name="object 322"/>
          <p:cNvSpPr/>
          <p:nvPr/>
        </p:nvSpPr>
        <p:spPr>
          <a:xfrm>
            <a:off x="6096000" y="1742440"/>
            <a:ext cx="2819400" cy="370840"/>
          </a:xfrm>
          <a:custGeom>
            <a:avLst/>
            <a:gdLst/>
            <a:ahLst/>
            <a:cxnLst/>
            <a:rect l="l" t="t" r="r" b="b"/>
            <a:pathLst>
              <a:path w="2819400" h="370840">
                <a:moveTo>
                  <a:pt x="0" y="37084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3" name="object 323"/>
          <p:cNvSpPr/>
          <p:nvPr/>
        </p:nvSpPr>
        <p:spPr>
          <a:xfrm>
            <a:off x="304800" y="2113280"/>
            <a:ext cx="2209800" cy="370840"/>
          </a:xfrm>
          <a:custGeom>
            <a:avLst/>
            <a:gdLst/>
            <a:ahLst/>
            <a:cxnLst/>
            <a:rect l="l" t="t" r="r" b="b"/>
            <a:pathLst>
              <a:path w="2209800" h="370840">
                <a:moveTo>
                  <a:pt x="0" y="37084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4" name="object 324"/>
          <p:cNvSpPr/>
          <p:nvPr/>
        </p:nvSpPr>
        <p:spPr>
          <a:xfrm>
            <a:off x="2514600" y="2113280"/>
            <a:ext cx="3581400" cy="370840"/>
          </a:xfrm>
          <a:custGeom>
            <a:avLst/>
            <a:gdLst/>
            <a:ahLst/>
            <a:cxnLst/>
            <a:rect l="l" t="t" r="r" b="b"/>
            <a:pathLst>
              <a:path w="3581400" h="370840">
                <a:moveTo>
                  <a:pt x="0" y="370840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5" name="object 325"/>
          <p:cNvSpPr/>
          <p:nvPr/>
        </p:nvSpPr>
        <p:spPr>
          <a:xfrm>
            <a:off x="6096000" y="2113280"/>
            <a:ext cx="2819400" cy="370840"/>
          </a:xfrm>
          <a:custGeom>
            <a:avLst/>
            <a:gdLst/>
            <a:ahLst/>
            <a:cxnLst/>
            <a:rect l="l" t="t" r="r" b="b"/>
            <a:pathLst>
              <a:path w="2819400" h="370840">
                <a:moveTo>
                  <a:pt x="0" y="37084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6" name="object 326"/>
          <p:cNvSpPr/>
          <p:nvPr/>
        </p:nvSpPr>
        <p:spPr>
          <a:xfrm>
            <a:off x="304800" y="2484119"/>
            <a:ext cx="2209800" cy="370840"/>
          </a:xfrm>
          <a:custGeom>
            <a:avLst/>
            <a:gdLst/>
            <a:ahLst/>
            <a:cxnLst/>
            <a:rect l="l" t="t" r="r" b="b"/>
            <a:pathLst>
              <a:path w="2209800" h="370840">
                <a:moveTo>
                  <a:pt x="0" y="37084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7" name="object 327"/>
          <p:cNvSpPr/>
          <p:nvPr/>
        </p:nvSpPr>
        <p:spPr>
          <a:xfrm>
            <a:off x="2514600" y="2484119"/>
            <a:ext cx="3581400" cy="370840"/>
          </a:xfrm>
          <a:custGeom>
            <a:avLst/>
            <a:gdLst/>
            <a:ahLst/>
            <a:cxnLst/>
            <a:rect l="l" t="t" r="r" b="b"/>
            <a:pathLst>
              <a:path w="3581400" h="370840">
                <a:moveTo>
                  <a:pt x="0" y="370840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8" name="object 328"/>
          <p:cNvSpPr/>
          <p:nvPr/>
        </p:nvSpPr>
        <p:spPr>
          <a:xfrm>
            <a:off x="6096000" y="2484119"/>
            <a:ext cx="2819400" cy="370840"/>
          </a:xfrm>
          <a:custGeom>
            <a:avLst/>
            <a:gdLst/>
            <a:ahLst/>
            <a:cxnLst/>
            <a:rect l="l" t="t" r="r" b="b"/>
            <a:pathLst>
              <a:path w="2819400" h="370840">
                <a:moveTo>
                  <a:pt x="0" y="37084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29" name="object 329"/>
          <p:cNvSpPr/>
          <p:nvPr/>
        </p:nvSpPr>
        <p:spPr>
          <a:xfrm>
            <a:off x="304800" y="2854959"/>
            <a:ext cx="2209800" cy="370840"/>
          </a:xfrm>
          <a:custGeom>
            <a:avLst/>
            <a:gdLst/>
            <a:ahLst/>
            <a:cxnLst/>
            <a:rect l="l" t="t" r="r" b="b"/>
            <a:pathLst>
              <a:path w="2209800" h="370840">
                <a:moveTo>
                  <a:pt x="0" y="370841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370841"/>
                </a:lnTo>
                <a:lnTo>
                  <a:pt x="0" y="370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0" name="object 330"/>
          <p:cNvSpPr/>
          <p:nvPr/>
        </p:nvSpPr>
        <p:spPr>
          <a:xfrm>
            <a:off x="2514600" y="2854959"/>
            <a:ext cx="3581400" cy="370840"/>
          </a:xfrm>
          <a:custGeom>
            <a:avLst/>
            <a:gdLst/>
            <a:ahLst/>
            <a:cxnLst/>
            <a:rect l="l" t="t" r="r" b="b"/>
            <a:pathLst>
              <a:path w="3581400" h="370840">
                <a:moveTo>
                  <a:pt x="0" y="370841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370841"/>
                </a:lnTo>
                <a:lnTo>
                  <a:pt x="0" y="370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1" name="object 331"/>
          <p:cNvSpPr/>
          <p:nvPr/>
        </p:nvSpPr>
        <p:spPr>
          <a:xfrm>
            <a:off x="6096000" y="2854959"/>
            <a:ext cx="2819400" cy="370840"/>
          </a:xfrm>
          <a:custGeom>
            <a:avLst/>
            <a:gdLst/>
            <a:ahLst/>
            <a:cxnLst/>
            <a:rect l="l" t="t" r="r" b="b"/>
            <a:pathLst>
              <a:path w="2819400" h="370840">
                <a:moveTo>
                  <a:pt x="0" y="370841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370841"/>
                </a:lnTo>
                <a:lnTo>
                  <a:pt x="0" y="370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2" name="object 332"/>
          <p:cNvSpPr/>
          <p:nvPr/>
        </p:nvSpPr>
        <p:spPr>
          <a:xfrm>
            <a:off x="304800" y="3225800"/>
            <a:ext cx="2209800" cy="3418840"/>
          </a:xfrm>
          <a:custGeom>
            <a:avLst/>
            <a:gdLst/>
            <a:ahLst/>
            <a:cxnLst/>
            <a:rect l="l" t="t" r="r" b="b"/>
            <a:pathLst>
              <a:path w="2209800" h="3418840">
                <a:moveTo>
                  <a:pt x="0" y="341884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3418840"/>
                </a:lnTo>
                <a:lnTo>
                  <a:pt x="0" y="3418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3" name="object 333"/>
          <p:cNvSpPr/>
          <p:nvPr/>
        </p:nvSpPr>
        <p:spPr>
          <a:xfrm>
            <a:off x="2514600" y="3225800"/>
            <a:ext cx="3581400" cy="370840"/>
          </a:xfrm>
          <a:custGeom>
            <a:avLst/>
            <a:gdLst/>
            <a:ahLst/>
            <a:cxnLst/>
            <a:rect l="l" t="t" r="r" b="b"/>
            <a:pathLst>
              <a:path w="3581400" h="370840">
                <a:moveTo>
                  <a:pt x="0" y="370840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4" name="object 334"/>
          <p:cNvSpPr/>
          <p:nvPr/>
        </p:nvSpPr>
        <p:spPr>
          <a:xfrm>
            <a:off x="6096000" y="3225800"/>
            <a:ext cx="2819400" cy="370840"/>
          </a:xfrm>
          <a:custGeom>
            <a:avLst/>
            <a:gdLst/>
            <a:ahLst/>
            <a:cxnLst/>
            <a:rect l="l" t="t" r="r" b="b"/>
            <a:pathLst>
              <a:path w="2819400" h="370840">
                <a:moveTo>
                  <a:pt x="0" y="37084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370840"/>
                </a:lnTo>
                <a:lnTo>
                  <a:pt x="0" y="370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5" name="object 335"/>
          <p:cNvSpPr/>
          <p:nvPr/>
        </p:nvSpPr>
        <p:spPr>
          <a:xfrm>
            <a:off x="2514600" y="3596640"/>
            <a:ext cx="3581400" cy="579119"/>
          </a:xfrm>
          <a:custGeom>
            <a:avLst/>
            <a:gdLst/>
            <a:ahLst/>
            <a:cxnLst/>
            <a:rect l="l" t="t" r="r" b="b"/>
            <a:pathLst>
              <a:path w="3581400" h="579119">
                <a:moveTo>
                  <a:pt x="0" y="579120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6" name="object 336"/>
          <p:cNvSpPr/>
          <p:nvPr/>
        </p:nvSpPr>
        <p:spPr>
          <a:xfrm>
            <a:off x="6096000" y="3596640"/>
            <a:ext cx="2819400" cy="579119"/>
          </a:xfrm>
          <a:custGeom>
            <a:avLst/>
            <a:gdLst/>
            <a:ahLst/>
            <a:cxnLst/>
            <a:rect l="l" t="t" r="r" b="b"/>
            <a:pathLst>
              <a:path w="2819400" h="579119">
                <a:moveTo>
                  <a:pt x="0" y="57912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7" name="object 337"/>
          <p:cNvSpPr/>
          <p:nvPr/>
        </p:nvSpPr>
        <p:spPr>
          <a:xfrm>
            <a:off x="2514600" y="4175760"/>
            <a:ext cx="3581400" cy="822960"/>
          </a:xfrm>
          <a:custGeom>
            <a:avLst/>
            <a:gdLst/>
            <a:ahLst/>
            <a:cxnLst/>
            <a:rect l="l" t="t" r="r" b="b"/>
            <a:pathLst>
              <a:path w="3581400" h="822960">
                <a:moveTo>
                  <a:pt x="0" y="822960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8" name="object 338"/>
          <p:cNvSpPr/>
          <p:nvPr/>
        </p:nvSpPr>
        <p:spPr>
          <a:xfrm>
            <a:off x="6096000" y="4175760"/>
            <a:ext cx="2819400" cy="822960"/>
          </a:xfrm>
          <a:custGeom>
            <a:avLst/>
            <a:gdLst/>
            <a:ahLst/>
            <a:cxnLst/>
            <a:rect l="l" t="t" r="r" b="b"/>
            <a:pathLst>
              <a:path w="2819400" h="822960">
                <a:moveTo>
                  <a:pt x="0" y="82296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39" name="object 339"/>
          <p:cNvSpPr/>
          <p:nvPr/>
        </p:nvSpPr>
        <p:spPr>
          <a:xfrm>
            <a:off x="2514600" y="4998720"/>
            <a:ext cx="3581400" cy="1066800"/>
          </a:xfrm>
          <a:custGeom>
            <a:avLst/>
            <a:gdLst/>
            <a:ahLst/>
            <a:cxnLst/>
            <a:rect l="l" t="t" r="r" b="b"/>
            <a:pathLst>
              <a:path w="3581400" h="1066800">
                <a:moveTo>
                  <a:pt x="0" y="1066800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0" name="object 340"/>
          <p:cNvSpPr/>
          <p:nvPr/>
        </p:nvSpPr>
        <p:spPr>
          <a:xfrm>
            <a:off x="6096000" y="4998720"/>
            <a:ext cx="2819400" cy="1066800"/>
          </a:xfrm>
          <a:custGeom>
            <a:avLst/>
            <a:gdLst/>
            <a:ahLst/>
            <a:cxnLst/>
            <a:rect l="l" t="t" r="r" b="b"/>
            <a:pathLst>
              <a:path w="2819400" h="1066800">
                <a:moveTo>
                  <a:pt x="0" y="106680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106680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1" name="object 341"/>
          <p:cNvSpPr/>
          <p:nvPr/>
        </p:nvSpPr>
        <p:spPr>
          <a:xfrm>
            <a:off x="2514600" y="6065520"/>
            <a:ext cx="3581400" cy="579120"/>
          </a:xfrm>
          <a:custGeom>
            <a:avLst/>
            <a:gdLst/>
            <a:ahLst/>
            <a:cxnLst/>
            <a:rect l="l" t="t" r="r" b="b"/>
            <a:pathLst>
              <a:path w="3581400" h="579120">
                <a:moveTo>
                  <a:pt x="0" y="579120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2" name="object 342"/>
          <p:cNvSpPr/>
          <p:nvPr/>
        </p:nvSpPr>
        <p:spPr>
          <a:xfrm>
            <a:off x="6096000" y="6065520"/>
            <a:ext cx="2819400" cy="579120"/>
          </a:xfrm>
          <a:custGeom>
            <a:avLst/>
            <a:gdLst/>
            <a:ahLst/>
            <a:cxnLst/>
            <a:rect l="l" t="t" r="r" b="b"/>
            <a:pathLst>
              <a:path w="2819400" h="579120">
                <a:moveTo>
                  <a:pt x="0" y="57912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3" name="object 343"/>
          <p:cNvSpPr/>
          <p:nvPr/>
        </p:nvSpPr>
        <p:spPr>
          <a:xfrm>
            <a:off x="2508250" y="1358900"/>
            <a:ext cx="12700" cy="5298440"/>
          </a:xfrm>
          <a:custGeom>
            <a:avLst/>
            <a:gdLst/>
            <a:ahLst/>
            <a:cxnLst/>
            <a:rect l="l" t="t" r="r" b="b"/>
            <a:pathLst>
              <a:path w="12700" h="5298440">
                <a:moveTo>
                  <a:pt x="6350" y="6350"/>
                </a:moveTo>
                <a:lnTo>
                  <a:pt x="6350" y="529209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4" name="object 344"/>
          <p:cNvSpPr/>
          <p:nvPr/>
        </p:nvSpPr>
        <p:spPr>
          <a:xfrm>
            <a:off x="6089650" y="1358900"/>
            <a:ext cx="12700" cy="5298440"/>
          </a:xfrm>
          <a:custGeom>
            <a:avLst/>
            <a:gdLst/>
            <a:ahLst/>
            <a:cxnLst/>
            <a:rect l="l" t="t" r="r" b="b"/>
            <a:pathLst>
              <a:path w="12700" h="5298440">
                <a:moveTo>
                  <a:pt x="6350" y="6350"/>
                </a:moveTo>
                <a:lnTo>
                  <a:pt x="6350" y="529209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5" name="object 345"/>
          <p:cNvSpPr/>
          <p:nvPr/>
        </p:nvSpPr>
        <p:spPr>
          <a:xfrm>
            <a:off x="285750" y="1729740"/>
            <a:ext cx="8648700" cy="25400"/>
          </a:xfrm>
          <a:custGeom>
            <a:avLst/>
            <a:gdLst/>
            <a:ahLst/>
            <a:cxnLst/>
            <a:rect l="l" t="t" r="r" b="b"/>
            <a:pathLst>
              <a:path w="8648700" h="25400">
                <a:moveTo>
                  <a:pt x="12700" y="12700"/>
                </a:moveTo>
                <a:lnTo>
                  <a:pt x="8636000" y="12700"/>
                </a:lnTo>
              </a:path>
            </a:pathLst>
          </a:custGeom>
          <a:ln w="254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6" name="object 346"/>
          <p:cNvSpPr/>
          <p:nvPr/>
        </p:nvSpPr>
        <p:spPr>
          <a:xfrm>
            <a:off x="292100" y="210693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7" name="object 347"/>
          <p:cNvSpPr/>
          <p:nvPr/>
        </p:nvSpPr>
        <p:spPr>
          <a:xfrm>
            <a:off x="292100" y="247777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8" name="object 348"/>
          <p:cNvSpPr/>
          <p:nvPr/>
        </p:nvSpPr>
        <p:spPr>
          <a:xfrm>
            <a:off x="292100" y="295910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49" name="object 349"/>
          <p:cNvSpPr/>
          <p:nvPr/>
        </p:nvSpPr>
        <p:spPr>
          <a:xfrm>
            <a:off x="292100" y="327660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50" name="object 350"/>
          <p:cNvSpPr/>
          <p:nvPr/>
        </p:nvSpPr>
        <p:spPr>
          <a:xfrm>
            <a:off x="2501900" y="3590290"/>
            <a:ext cx="6426200" cy="12700"/>
          </a:xfrm>
          <a:custGeom>
            <a:avLst/>
            <a:gdLst/>
            <a:ahLst/>
            <a:cxnLst/>
            <a:rect l="l" t="t" r="r" b="b"/>
            <a:pathLst>
              <a:path w="6426200" h="12700">
                <a:moveTo>
                  <a:pt x="6350" y="6350"/>
                </a:moveTo>
                <a:lnTo>
                  <a:pt x="6419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51" name="object 351"/>
          <p:cNvSpPr/>
          <p:nvPr/>
        </p:nvSpPr>
        <p:spPr>
          <a:xfrm>
            <a:off x="2501900" y="4169410"/>
            <a:ext cx="6426200" cy="12700"/>
          </a:xfrm>
          <a:custGeom>
            <a:avLst/>
            <a:gdLst/>
            <a:ahLst/>
            <a:cxnLst/>
            <a:rect l="l" t="t" r="r" b="b"/>
            <a:pathLst>
              <a:path w="6426200" h="12700">
                <a:moveTo>
                  <a:pt x="6350" y="6350"/>
                </a:moveTo>
                <a:lnTo>
                  <a:pt x="6419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52" name="object 352"/>
          <p:cNvSpPr/>
          <p:nvPr/>
        </p:nvSpPr>
        <p:spPr>
          <a:xfrm>
            <a:off x="2501900" y="4992370"/>
            <a:ext cx="6426200" cy="12700"/>
          </a:xfrm>
          <a:custGeom>
            <a:avLst/>
            <a:gdLst/>
            <a:ahLst/>
            <a:cxnLst/>
            <a:rect l="l" t="t" r="r" b="b"/>
            <a:pathLst>
              <a:path w="6426200" h="12700">
                <a:moveTo>
                  <a:pt x="6350" y="6350"/>
                </a:moveTo>
                <a:lnTo>
                  <a:pt x="6419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53" name="object 353"/>
          <p:cNvSpPr/>
          <p:nvPr/>
        </p:nvSpPr>
        <p:spPr>
          <a:xfrm>
            <a:off x="2501900" y="6059170"/>
            <a:ext cx="6426200" cy="12700"/>
          </a:xfrm>
          <a:custGeom>
            <a:avLst/>
            <a:gdLst/>
            <a:ahLst/>
            <a:cxnLst/>
            <a:rect l="l" t="t" r="r" b="b"/>
            <a:pathLst>
              <a:path w="6426200" h="12700">
                <a:moveTo>
                  <a:pt x="6350" y="6350"/>
                </a:moveTo>
                <a:lnTo>
                  <a:pt x="6419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54" name="object 354"/>
          <p:cNvSpPr/>
          <p:nvPr/>
        </p:nvSpPr>
        <p:spPr>
          <a:xfrm>
            <a:off x="298450" y="1358900"/>
            <a:ext cx="12700" cy="5298440"/>
          </a:xfrm>
          <a:custGeom>
            <a:avLst/>
            <a:gdLst/>
            <a:ahLst/>
            <a:cxnLst/>
            <a:rect l="l" t="t" r="r" b="b"/>
            <a:pathLst>
              <a:path w="12700" h="5298440">
                <a:moveTo>
                  <a:pt x="6350" y="6350"/>
                </a:moveTo>
                <a:lnTo>
                  <a:pt x="6350" y="529209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55" name="object 355"/>
          <p:cNvSpPr/>
          <p:nvPr/>
        </p:nvSpPr>
        <p:spPr>
          <a:xfrm>
            <a:off x="8909050" y="1358900"/>
            <a:ext cx="12700" cy="5298440"/>
          </a:xfrm>
          <a:custGeom>
            <a:avLst/>
            <a:gdLst/>
            <a:ahLst/>
            <a:cxnLst/>
            <a:rect l="l" t="t" r="r" b="b"/>
            <a:pathLst>
              <a:path w="12700" h="5298440">
                <a:moveTo>
                  <a:pt x="6350" y="6350"/>
                </a:moveTo>
                <a:lnTo>
                  <a:pt x="6350" y="529209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56" name="object 356"/>
          <p:cNvSpPr/>
          <p:nvPr/>
        </p:nvSpPr>
        <p:spPr>
          <a:xfrm>
            <a:off x="292100" y="136525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357" name="object 357"/>
          <p:cNvSpPr/>
          <p:nvPr/>
        </p:nvSpPr>
        <p:spPr>
          <a:xfrm>
            <a:off x="292100" y="6638290"/>
            <a:ext cx="8636000" cy="12700"/>
          </a:xfrm>
          <a:custGeom>
            <a:avLst/>
            <a:gdLst/>
            <a:ahLst/>
            <a:cxnLst/>
            <a:rect l="l" t="t" r="r" b="b"/>
            <a:pathLst>
              <a:path w="8636000" h="12700">
                <a:moveTo>
                  <a:pt x="6350" y="6350"/>
                </a:moveTo>
                <a:lnTo>
                  <a:pt x="8629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sp>
        <p:nvSpPr>
          <p:cNvPr id="2" name="text 1"/>
          <p:cNvSpPr txBox="1"/>
          <p:nvPr/>
        </p:nvSpPr>
        <p:spPr>
          <a:xfrm>
            <a:off x="396240" y="1455852"/>
            <a:ext cx="235962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Padding Properties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59190" y="1455852"/>
            <a:ext cx="105561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Example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188329" y="1455852"/>
            <a:ext cx="186730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Possible Values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96240" y="1826819"/>
            <a:ext cx="200266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padding-bottom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606294" y="1826819"/>
            <a:ext cx="271651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padding-bottom: 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88329" y="1826819"/>
            <a:ext cx="13823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length or 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6240" y="2197786"/>
            <a:ext cx="151060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padding-top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06294" y="2133600"/>
            <a:ext cx="225170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padding-top</a:t>
            </a:r>
            <a:r>
              <a:rPr sz="2400" b="1" spc="10" dirty="0">
                <a:solidFill>
                  <a:srgbClr val="002060"/>
                </a:solidFill>
                <a:latin typeface="Constantia"/>
                <a:cs typeface="Constantia"/>
              </a:rPr>
              <a:t>: </a:t>
            </a: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88329" y="2197786"/>
            <a:ext cx="13823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length or 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96240" y="2568753"/>
            <a:ext cx="151900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padding-left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606294" y="2572156"/>
            <a:ext cx="226010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padding-left</a:t>
            </a:r>
            <a:r>
              <a:rPr sz="2400" b="1" spc="10" dirty="0">
                <a:solidFill>
                  <a:srgbClr val="002060"/>
                </a:solidFill>
                <a:latin typeface="Constantia"/>
                <a:cs typeface="Constantia"/>
              </a:rPr>
              <a:t>: </a:t>
            </a: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88329" y="2568753"/>
            <a:ext cx="13823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length or 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96240" y="2939720"/>
            <a:ext cx="170213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padding-right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606294" y="2943123"/>
            <a:ext cx="244323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padding-right</a:t>
            </a:r>
            <a:r>
              <a:rPr sz="2400" b="1" spc="10" dirty="0">
                <a:solidFill>
                  <a:srgbClr val="002060"/>
                </a:solidFill>
                <a:latin typeface="Constantia"/>
                <a:cs typeface="Constantia"/>
              </a:rPr>
              <a:t>: </a:t>
            </a: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88329" y="2939720"/>
            <a:ext cx="13823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length or 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50454" y="4495800"/>
            <a:ext cx="1359346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>
                <a:solidFill>
                  <a:srgbClr val="002060"/>
                </a:solidFill>
                <a:latin typeface="Constantia"/>
                <a:cs typeface="Constantia"/>
              </a:rPr>
              <a:t>Shorthand </a:t>
            </a:r>
            <a:endParaRPr lang="en-US" sz="2000" b="1" spc="10" dirty="0" smtClean="0">
              <a:solidFill>
                <a:srgbClr val="002060"/>
              </a:solidFill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2000" b="1" spc="10" smtClean="0">
                <a:solidFill>
                  <a:srgbClr val="002060"/>
                </a:solidFill>
                <a:latin typeface="Constantia"/>
                <a:cs typeface="Constantia"/>
              </a:rPr>
              <a:t>Property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606294" y="3310560"/>
            <a:ext cx="172560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padding: 15px;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188329" y="3310560"/>
            <a:ext cx="209262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All padding =15px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606294" y="3681527"/>
            <a:ext cx="20892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padding:10px 2%;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188329" y="3681527"/>
            <a:ext cx="211263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top=bottom=10px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6188329" y="3925367"/>
            <a:ext cx="164679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left=right=2%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606294" y="4260799"/>
            <a:ext cx="277845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padding: 10px 2% 20px;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188329" y="4260799"/>
            <a:ext cx="107677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top=10px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88329" y="4504868"/>
            <a:ext cx="164679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left=right=2%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6188329" y="4748708"/>
            <a:ext cx="15960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bottom=20px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606294" y="5083988"/>
            <a:ext cx="348338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padding: 10px 2% </a:t>
            </a:r>
            <a:r>
              <a:rPr sz="2000" b="1" spc="10">
                <a:solidFill>
                  <a:srgbClr val="002060"/>
                </a:solidFill>
                <a:latin typeface="Constantia"/>
                <a:cs typeface="Constantia"/>
              </a:rPr>
              <a:t>20px </a:t>
            </a:r>
            <a:r>
              <a:rPr sz="2000" b="1" spc="10" smtClean="0">
                <a:solidFill>
                  <a:srgbClr val="002060"/>
                </a:solidFill>
                <a:latin typeface="Constantia"/>
                <a:cs typeface="Constantia"/>
              </a:rPr>
              <a:t>30px</a:t>
            </a: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6188329" y="5083988"/>
            <a:ext cx="107677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top=10px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6188329" y="5327828"/>
            <a:ext cx="108895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right=2%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6188329" y="5571693"/>
            <a:ext cx="159607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bottom=20px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6188329" y="5815762"/>
            <a:ext cx="111004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left=30px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88" name="text 1"/>
          <p:cNvSpPr txBox="1"/>
          <p:nvPr/>
        </p:nvSpPr>
        <p:spPr>
          <a:xfrm>
            <a:off x="2606294" y="6096000"/>
            <a:ext cx="177048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padding: auto;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89" name="text 1"/>
          <p:cNvSpPr txBox="1"/>
          <p:nvPr/>
        </p:nvSpPr>
        <p:spPr>
          <a:xfrm>
            <a:off x="2606294" y="6397823"/>
            <a:ext cx="207774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Constantia"/>
                <a:cs typeface="Constantia"/>
              </a:rPr>
              <a:t>padding: inherit;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90" name="text 1"/>
          <p:cNvSpPr txBox="1"/>
          <p:nvPr/>
        </p:nvSpPr>
        <p:spPr>
          <a:xfrm>
            <a:off x="6188329" y="6151042"/>
            <a:ext cx="154029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2060"/>
                </a:solidFill>
                <a:latin typeface="Constantia"/>
                <a:cs typeface="Constantia"/>
              </a:rPr>
              <a:t>auto, inherit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441704"/>
            <a:ext cx="7600188" cy="4073652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42821"/>
            <a:ext cx="424334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3200" spc="10" dirty="0">
                <a:solidFill>
                  <a:srgbClr val="0070C0"/>
                </a:solidFill>
                <a:latin typeface="Constantia"/>
                <a:cs typeface="Constantia"/>
              </a:rPr>
              <a:t>The position property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078711"/>
            <a:ext cx="6564426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800" spc="10" dirty="0">
                <a:solidFill>
                  <a:srgbClr val="C00000"/>
                </a:solidFill>
                <a:latin typeface="Constantia"/>
                <a:cs typeface="Constantia"/>
              </a:rPr>
              <a:t>specifies the type of </a:t>
            </a:r>
            <a:r>
              <a:rPr sz="2800" spc="10">
                <a:solidFill>
                  <a:srgbClr val="C00000"/>
                </a:solidFill>
                <a:latin typeface="Constantia"/>
                <a:cs typeface="Constantia"/>
              </a:rPr>
              <a:t>positioning </a:t>
            </a:r>
            <a:r>
              <a:rPr sz="2800" spc="10" smtClean="0">
                <a:solidFill>
                  <a:srgbClr val="C00000"/>
                </a:solidFill>
                <a:latin typeface="Constantia"/>
                <a:cs typeface="Constantia"/>
              </a:rPr>
              <a:t>method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447519"/>
            <a:ext cx="612617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spc="10" dirty="0" smtClean="0">
                <a:solidFill>
                  <a:srgbClr val="C00000"/>
                </a:solidFill>
                <a:latin typeface="Constantia"/>
                <a:cs typeface="Constantia"/>
              </a:rPr>
              <a:t>used for an </a:t>
            </a:r>
            <a:r>
              <a:rPr sz="2800" spc="10" smtClean="0">
                <a:solidFill>
                  <a:srgbClr val="C00000"/>
                </a:solidFill>
                <a:latin typeface="Constantia"/>
                <a:cs typeface="Constantia"/>
              </a:rPr>
              <a:t>element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854427"/>
            <a:ext cx="6429389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800" spc="10" dirty="0">
                <a:solidFill>
                  <a:srgbClr val="0070C0"/>
                </a:solidFill>
                <a:latin typeface="Constantia"/>
                <a:cs typeface="Constantia"/>
              </a:rPr>
              <a:t>There are four different position values: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3252102"/>
            <a:ext cx="99290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static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2334" y="3608718"/>
            <a:ext cx="125297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relative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2334" y="3965334"/>
            <a:ext cx="92268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fixed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4322102"/>
            <a:ext cx="139974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absolute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731461"/>
            <a:ext cx="7734105" cy="14773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3200" spc="10" dirty="0">
                <a:solidFill>
                  <a:srgbClr val="0070C0"/>
                </a:solidFill>
                <a:latin typeface="Constantia"/>
                <a:cs typeface="Constantia"/>
              </a:rPr>
              <a:t>Elements are then positioned </a:t>
            </a:r>
            <a:r>
              <a:rPr sz="3200" spc="10">
                <a:solidFill>
                  <a:srgbClr val="0070C0"/>
                </a:solidFill>
                <a:latin typeface="Constantia"/>
                <a:cs typeface="Constantia"/>
              </a:rPr>
              <a:t>using </a:t>
            </a:r>
            <a:endParaRPr lang="en-US" sz="3200" spc="10" dirty="0" smtClean="0">
              <a:solidFill>
                <a:srgbClr val="0070C0"/>
              </a:solidFill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lang="en-US" sz="3200" spc="10" dirty="0" smtClean="0">
                <a:solidFill>
                  <a:srgbClr val="0070C0"/>
                </a:solidFill>
                <a:latin typeface="Constantia"/>
                <a:cs typeface="Constantia"/>
              </a:rPr>
              <a:t>   </a:t>
            </a:r>
            <a:r>
              <a:rPr sz="3200" spc="10" smtClean="0">
                <a:solidFill>
                  <a:srgbClr val="0070C0"/>
                </a:solidFill>
                <a:latin typeface="Constantia"/>
                <a:cs typeface="Constantia"/>
              </a:rPr>
              <a:t>the </a:t>
            </a:r>
            <a:r>
              <a:rPr sz="3200" spc="10" dirty="0">
                <a:solidFill>
                  <a:srgbClr val="C00000"/>
                </a:solidFill>
                <a:latin typeface="Constantia"/>
                <a:cs typeface="Constantia"/>
              </a:rPr>
              <a:t>top</a:t>
            </a:r>
            <a:r>
              <a:rPr sz="3200" spc="10">
                <a:solidFill>
                  <a:srgbClr val="0070C0"/>
                </a:solidFill>
                <a:latin typeface="Constantia"/>
                <a:cs typeface="Constantia"/>
              </a:rPr>
              <a:t>, </a:t>
            </a:r>
            <a:r>
              <a:rPr sz="3200" spc="10" smtClean="0">
                <a:solidFill>
                  <a:srgbClr val="C00000"/>
                </a:solidFill>
                <a:latin typeface="Constantia"/>
                <a:cs typeface="Constantia"/>
              </a:rPr>
              <a:t>bottom</a:t>
            </a:r>
            <a:r>
              <a:rPr sz="3200" spc="10" smtClean="0">
                <a:solidFill>
                  <a:srgbClr val="0070C0"/>
                </a:solidFill>
                <a:latin typeface="Constantia"/>
                <a:cs typeface="Constantia"/>
              </a:rPr>
              <a:t>,</a:t>
            </a:r>
            <a:r>
              <a:rPr lang="en-US" sz="3200" spc="10" dirty="0" smtClean="0">
                <a:solidFill>
                  <a:srgbClr val="0070C0"/>
                </a:solidFill>
                <a:latin typeface="Constantia"/>
                <a:cs typeface="Constantia"/>
              </a:rPr>
              <a:t> </a:t>
            </a:r>
            <a:r>
              <a:rPr lang="en-US" sz="3200" spc="10" dirty="0" smtClean="0">
                <a:solidFill>
                  <a:srgbClr val="C00000"/>
                </a:solidFill>
                <a:latin typeface="Constantia"/>
                <a:cs typeface="Constantia"/>
              </a:rPr>
              <a:t>left</a:t>
            </a:r>
            <a:r>
              <a:rPr lang="en-US" sz="3200" spc="10" dirty="0" smtClean="0">
                <a:solidFill>
                  <a:srgbClr val="0070C0"/>
                </a:solidFill>
                <a:latin typeface="Constantia"/>
                <a:cs typeface="Constantia"/>
              </a:rPr>
              <a:t>, and </a:t>
            </a:r>
            <a:r>
              <a:rPr lang="en-US" sz="3200" spc="10" dirty="0" smtClean="0">
                <a:solidFill>
                  <a:srgbClr val="C00000"/>
                </a:solidFill>
                <a:latin typeface="Constantia"/>
                <a:cs typeface="Constantia"/>
              </a:rPr>
              <a:t>right </a:t>
            </a:r>
            <a:r>
              <a:rPr lang="en-US" sz="3200" spc="10" dirty="0" smtClean="0">
                <a:solidFill>
                  <a:srgbClr val="0070C0"/>
                </a:solidFill>
                <a:latin typeface="Constantia"/>
                <a:cs typeface="Constantia"/>
              </a:rPr>
              <a:t>properties.</a:t>
            </a:r>
            <a:endParaRPr lang="en-US" sz="3200" dirty="0" smtClean="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endParaRPr sz="3200">
              <a:latin typeface="Constantia"/>
              <a:cs typeface="Constantia"/>
            </a:endParaRPr>
          </a:p>
        </p:txBody>
      </p:sp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405884" cy="890016"/>
          </a:xfrm>
          <a:prstGeom prst="rect">
            <a:avLst/>
          </a:prstGeom>
        </p:spPr>
      </p:pic>
      <p:sp>
        <p:nvSpPr>
          <p:cNvPr id="358" name="object 35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320540" cy="809244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742688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3" y="1455418"/>
            <a:ext cx="7421880" cy="540258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6390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08252"/>
            <a:ext cx="243553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b="1" spc="10" dirty="0">
                <a:solidFill>
                  <a:srgbClr val="0070C0"/>
                </a:solidFill>
                <a:latin typeface="Constantia"/>
                <a:cs typeface="Constantia"/>
              </a:rPr>
              <a:t>Static Positioning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1887309"/>
            <a:ext cx="51015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HTML elements are positioned static by default.</a:t>
            </a:r>
            <a:endParaRPr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154237"/>
            <a:ext cx="819839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Static positioned elements are not affected by the top, bottom, left… properties.</a:t>
            </a:r>
            <a:endParaRPr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420937"/>
            <a:ext cx="729763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An element with </a:t>
            </a:r>
            <a:r>
              <a:rPr b="1" spc="10" dirty="0">
                <a:solidFill>
                  <a:srgbClr val="0070C0"/>
                </a:solidFill>
                <a:latin typeface="Constantia"/>
                <a:cs typeface="Constantia"/>
              </a:rPr>
              <a:t>position: static; 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is not positioned in any special way</a:t>
            </a:r>
            <a:endParaRPr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2820213"/>
            <a:ext cx="274132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b="1" spc="10" dirty="0">
                <a:solidFill>
                  <a:srgbClr val="0070C0"/>
                </a:solidFill>
                <a:latin typeface="Constantia"/>
                <a:cs typeface="Constantia"/>
              </a:rPr>
              <a:t>Relative Positioning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099142"/>
            <a:ext cx="776911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sets the position of an HTML element relative to where it normally appears</a:t>
            </a:r>
            <a:endParaRPr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3460547"/>
            <a:ext cx="241252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b="1" spc="10" dirty="0">
                <a:solidFill>
                  <a:srgbClr val="0070C0"/>
                </a:solidFill>
                <a:latin typeface="Constantia"/>
                <a:cs typeface="Constantia"/>
              </a:rPr>
              <a:t>Fixed Positioning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3739451"/>
            <a:ext cx="6711261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to fix the position of an element to a particular spot on the page</a:t>
            </a:r>
            <a:r>
              <a:rPr spc="10">
                <a:solidFill>
                  <a:srgbClr val="C00000"/>
                </a:solidFill>
                <a:latin typeface="Constantia"/>
                <a:cs typeface="Constantia"/>
              </a:rPr>
              <a:t>, </a:t>
            </a:r>
            <a:endParaRPr lang="en-US" spc="10" dirty="0" smtClean="0">
              <a:solidFill>
                <a:srgbClr val="C00000"/>
              </a:solidFill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lang="en-US" spc="10" dirty="0" smtClean="0">
                <a:solidFill>
                  <a:srgbClr val="C00000"/>
                </a:solidFill>
                <a:latin typeface="Constantia"/>
                <a:cs typeface="Constantia"/>
              </a:rPr>
              <a:t>    </a:t>
            </a:r>
            <a:r>
              <a:rPr spc="10" smtClean="0">
                <a:solidFill>
                  <a:srgbClr val="C00000"/>
                </a:solidFill>
                <a:latin typeface="Constantia"/>
                <a:cs typeface="Constantia"/>
              </a:rPr>
              <a:t>regardless of</a:t>
            </a:r>
            <a:r>
              <a:rPr lang="en-US" spc="10" dirty="0" smtClean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pc="10" smtClean="0">
                <a:solidFill>
                  <a:srgbClr val="C00000"/>
                </a:solidFill>
                <a:latin typeface="Constantia"/>
                <a:cs typeface="Constantia"/>
              </a:rPr>
              <a:t>scrolling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.</a:t>
            </a:r>
            <a:endParaRPr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4234904"/>
            <a:ext cx="627210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Specified coordinates will be relative to the browser window</a:t>
            </a:r>
            <a:endParaRPr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24840" y="4596308"/>
            <a:ext cx="283334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b="1" spc="10" dirty="0">
                <a:solidFill>
                  <a:srgbClr val="0070C0"/>
                </a:solidFill>
                <a:latin typeface="Constantia"/>
                <a:cs typeface="Constantia"/>
              </a:rPr>
              <a:t>Absolute Positioning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4875212"/>
            <a:ext cx="581607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is positioned relative to the nearest positioned ancestor</a:t>
            </a:r>
            <a:endParaRPr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90904" y="5141912"/>
            <a:ext cx="756527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A "</a:t>
            </a:r>
            <a:r>
              <a:rPr b="1" spc="10" dirty="0">
                <a:solidFill>
                  <a:srgbClr val="0070C0"/>
                </a:solidFill>
                <a:latin typeface="Constantia"/>
                <a:cs typeface="Constantia"/>
              </a:rPr>
              <a:t>positioned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" element is one whose position is anything </a:t>
            </a:r>
            <a:r>
              <a:rPr b="1" spc="10" dirty="0">
                <a:solidFill>
                  <a:srgbClr val="0070C0"/>
                </a:solidFill>
                <a:latin typeface="Constantia"/>
                <a:cs typeface="Constantia"/>
              </a:rPr>
              <a:t>except static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.</a:t>
            </a:r>
            <a:endParaRPr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90904" y="5408612"/>
            <a:ext cx="755501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if an absolute positioned element has no positioned ancestors, it uses the</a:t>
            </a:r>
            <a:endParaRPr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65224" y="5637466"/>
            <a:ext cx="162326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C00000"/>
                </a:solidFill>
                <a:latin typeface="Constantia"/>
                <a:cs typeface="Constantia"/>
              </a:rPr>
              <a:t>document body,</a:t>
            </a:r>
            <a:endParaRPr>
              <a:latin typeface="Constantia"/>
              <a:cs typeface="Constantia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290060" cy="890016"/>
          </a:xfrm>
          <a:prstGeom prst="rect">
            <a:avLst/>
          </a:prstGeom>
        </p:spPr>
      </p:pic>
      <p:sp>
        <p:nvSpPr>
          <p:cNvPr id="359" name="object 359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pic>
        <p:nvPicPr>
          <p:cNvPr id="4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206240" cy="809244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5751"/>
            <a:ext cx="262128" cy="502920"/>
          </a:xfrm>
          <a:prstGeom prst="rect">
            <a:avLst/>
          </a:prstGeom>
        </p:spPr>
      </p:pic>
      <p:pic>
        <p:nvPicPr>
          <p:cNvPr id="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6477000" cy="890016"/>
          </a:xfrm>
          <a:prstGeom prst="rect">
            <a:avLst/>
          </a:prstGeom>
        </p:spPr>
      </p:pic>
      <p:sp>
        <p:nvSpPr>
          <p:cNvPr id="360" name="object 360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391656" cy="809244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1470660"/>
            <a:ext cx="4453128" cy="355854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01040" y="1696742"/>
            <a:ext cx="77876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&lt;body&gt;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01040" y="1965346"/>
            <a:ext cx="2461571" cy="2416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&lt;img </a:t>
            </a:r>
            <a:r>
              <a:rPr sz="1570" b="1" spc="10">
                <a:solidFill>
                  <a:srgbClr val="8CF4F2"/>
                </a:solidFill>
                <a:latin typeface="Consolas"/>
                <a:cs typeface="Consolas"/>
              </a:rPr>
              <a:t>src</a:t>
            </a:r>
            <a:r>
              <a:rPr sz="1570" b="1" spc="10" smtClean="0">
                <a:solidFill>
                  <a:srgbClr val="8CF4F2"/>
                </a:solidFill>
                <a:latin typeface="Consolas"/>
                <a:cs typeface="Consolas"/>
              </a:rPr>
              <a:t>=“</a:t>
            </a:r>
            <a:r>
              <a:rPr lang="en-US" sz="1570" b="1" spc="10" dirty="0" smtClean="0">
                <a:solidFill>
                  <a:srgbClr val="8CF4F2"/>
                </a:solidFill>
                <a:latin typeface="Consolas"/>
                <a:cs typeface="Consolas"/>
              </a:rPr>
              <a:t>Flower</a:t>
            </a:r>
            <a:r>
              <a:rPr sz="1570" b="1" spc="10" smtClean="0">
                <a:solidFill>
                  <a:srgbClr val="8CF4F2"/>
                </a:solidFill>
                <a:latin typeface="Consolas"/>
                <a:cs typeface="Consolas"/>
              </a:rPr>
              <a:t>.png”&gt;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1040" y="2233571"/>
            <a:ext cx="255790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&lt;div class="relative"&gt;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33576" y="2501795"/>
            <a:ext cx="144465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relative div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22020" y="2770019"/>
            <a:ext cx="2557907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&lt;div class="absolute"&gt;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43000" y="3038271"/>
            <a:ext cx="32747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>
                <a:solidFill>
                  <a:srgbClr val="8CF4F2"/>
                </a:solidFill>
                <a:latin typeface="Consolas"/>
                <a:cs typeface="Consolas"/>
              </a:rPr>
              <a:t>absolute </a:t>
            </a:r>
            <a:r>
              <a:rPr sz="1600" b="1" spc="10" smtClean="0">
                <a:solidFill>
                  <a:srgbClr val="8CF4F2"/>
                </a:solidFill>
                <a:latin typeface="Consolas"/>
                <a:cs typeface="Consolas"/>
              </a:rPr>
              <a:t>div</a:t>
            </a:r>
            <a:endParaRPr lang="en-US" sz="1600" b="1" spc="10" dirty="0" smtClean="0">
              <a:solidFill>
                <a:srgbClr val="8CF4F2"/>
              </a:solidFill>
              <a:latin typeface="Consolas"/>
              <a:cs typeface="Consolas"/>
            </a:endParaRPr>
          </a:p>
          <a:p>
            <a:pPr marL="0">
              <a:lnSpc>
                <a:spcPct val="100000"/>
              </a:lnSpc>
            </a:pPr>
            <a:r>
              <a:rPr lang="en-US" sz="1600" b="1" spc="10" dirty="0" smtClean="0">
                <a:solidFill>
                  <a:srgbClr val="8CF4F2"/>
                </a:solidFill>
                <a:latin typeface="Consolas"/>
                <a:cs typeface="Consolas"/>
              </a:rPr>
              <a:t>  &lt;div class=“fixed”&gt;</a:t>
            </a:r>
          </a:p>
          <a:p>
            <a:pPr marL="0">
              <a:lnSpc>
                <a:spcPct val="100000"/>
              </a:lnSpc>
            </a:pPr>
            <a:r>
              <a:rPr lang="en-US" sz="1600" b="1" spc="10" dirty="0" smtClean="0">
                <a:solidFill>
                  <a:srgbClr val="8CF4F2"/>
                </a:solidFill>
                <a:latin typeface="Consolas"/>
                <a:cs typeface="Consolas"/>
              </a:rPr>
              <a:t>    fixed div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300244" y="3733800"/>
            <a:ext cx="6809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smtClean="0">
                <a:solidFill>
                  <a:srgbClr val="8CF4F2"/>
                </a:solidFill>
                <a:latin typeface="Consolas"/>
                <a:cs typeface="Consolas"/>
              </a:rPr>
              <a:t>&lt;</a:t>
            </a:r>
            <a:r>
              <a:rPr lang="en-US" sz="1600" b="1" spc="10" dirty="0" smtClean="0">
                <a:solidFill>
                  <a:srgbClr val="8CF4F2"/>
                </a:solidFill>
                <a:latin typeface="Consolas"/>
                <a:cs typeface="Consolas"/>
              </a:rPr>
              <a:t>/</a:t>
            </a:r>
            <a:r>
              <a:rPr sz="1600" b="1" spc="10" smtClean="0">
                <a:solidFill>
                  <a:srgbClr val="8CF4F2"/>
                </a:solidFill>
                <a:latin typeface="Consolas"/>
                <a:cs typeface="Consolas"/>
              </a:rPr>
              <a:t>div</a:t>
            </a: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7636" y="3962400"/>
            <a:ext cx="77876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&lt;/div&gt;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040" y="4495800"/>
            <a:ext cx="89072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&lt;/body&gt;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43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12" y="1024128"/>
            <a:ext cx="4171188" cy="583387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197729" y="1250845"/>
            <a:ext cx="166574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div.relative 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641213" y="1519069"/>
            <a:ext cx="222342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position: relative;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41213" y="1787293"/>
            <a:ext cx="1557081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width: 400px;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641213" y="2055517"/>
            <a:ext cx="1667159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height: 200px;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641213" y="2323895"/>
            <a:ext cx="3000559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border: 3px solid #8AC007;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197729" y="2592346"/>
            <a:ext cx="22250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197729" y="2860570"/>
            <a:ext cx="1666189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div.absolute 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641213" y="3128794"/>
            <a:ext cx="2223420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position: absolute;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641213" y="3397017"/>
            <a:ext cx="122304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top: 80px;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641213" y="3665495"/>
            <a:ext cx="111176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right: 0;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641213" y="3933720"/>
            <a:ext cx="1557081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width: 200px;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641213" y="4201944"/>
            <a:ext cx="166715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height: 100px;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641213" y="4470168"/>
            <a:ext cx="300056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border: 3px solid #8AC007;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197729" y="4738419"/>
            <a:ext cx="223296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197729" y="5006870"/>
            <a:ext cx="133243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div.fixed 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641213" y="5275094"/>
            <a:ext cx="188966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position: fixed;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641213" y="5543368"/>
            <a:ext cx="122215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bottom: 0;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641213" y="5811592"/>
            <a:ext cx="111176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right: 0;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5641213" y="6079895"/>
            <a:ext cx="1557188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width: 300px;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5641213" y="6348345"/>
            <a:ext cx="300056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border: 3px solid #8AC007;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5197729" y="6616569"/>
            <a:ext cx="22296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762000" y="4216909"/>
            <a:ext cx="77876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&lt;/div&gt;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435608"/>
            <a:ext cx="7597140" cy="5271516"/>
          </a:xfrm>
          <a:prstGeom prst="rect">
            <a:avLst/>
          </a:prstGeom>
        </p:spPr>
      </p:pic>
      <p:pic>
        <p:nvPicPr>
          <p:cNvPr id="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49424"/>
            <a:ext cx="7772769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800" spc="10" dirty="0">
                <a:solidFill>
                  <a:srgbClr val="0070C0"/>
                </a:solidFill>
                <a:latin typeface="Constantia"/>
                <a:cs typeface="Constantia"/>
              </a:rPr>
              <a:t>When elements are positioned, they can overlap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085517"/>
            <a:ext cx="2419893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0070C0"/>
                </a:solidFill>
                <a:latin typeface="Constantia"/>
                <a:cs typeface="Constantia"/>
              </a:rPr>
              <a:t>other elements.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553030"/>
            <a:ext cx="370351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800" spc="10" dirty="0">
                <a:solidFill>
                  <a:srgbClr val="0070C0"/>
                </a:solidFill>
                <a:latin typeface="Constantia"/>
                <a:cs typeface="Constantia"/>
              </a:rPr>
              <a:t>The </a:t>
            </a:r>
            <a:r>
              <a:rPr sz="2800" b="1" spc="10" dirty="0">
                <a:solidFill>
                  <a:srgbClr val="C00000"/>
                </a:solidFill>
                <a:latin typeface="Constantia"/>
                <a:cs typeface="Constantia"/>
              </a:rPr>
              <a:t>z-index </a:t>
            </a:r>
            <a:r>
              <a:rPr sz="2800" spc="10" dirty="0">
                <a:solidFill>
                  <a:srgbClr val="0070C0"/>
                </a:solidFill>
                <a:latin typeface="Constantia"/>
                <a:cs typeface="Constantia"/>
              </a:rPr>
              <a:t>property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02334" y="2984004"/>
            <a:ext cx="636610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specifies the stack order of an element (which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30934" y="3336277"/>
            <a:ext cx="686585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element should be placed in front of, or behind, the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30934" y="3688321"/>
            <a:ext cx="104740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others).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2334" y="4317885"/>
            <a:ext cx="73489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An element with greater stack order is always in front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30934" y="4670158"/>
            <a:ext cx="507555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of an element with a lower stack order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02334" y="5450471"/>
            <a:ext cx="745415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An element can have a positive or negative stack order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702808" cy="890016"/>
          </a:xfrm>
          <a:prstGeom prst="rect">
            <a:avLst/>
          </a:prstGeom>
        </p:spPr>
      </p:pic>
      <p:sp>
        <p:nvSpPr>
          <p:cNvPr id="361" name="object 361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618988" cy="809244"/>
          </a:xfrm>
          <a:prstGeom prst="rect">
            <a:avLst/>
          </a:prstGeom>
        </p:spPr>
      </p:pic>
      <p:pic>
        <p:nvPicPr>
          <p:cNvPr id="4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4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4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4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007352" cy="890016"/>
          </a:xfrm>
          <a:prstGeom prst="rect">
            <a:avLst/>
          </a:prstGeom>
        </p:spPr>
      </p:pic>
      <p:sp>
        <p:nvSpPr>
          <p:cNvPr id="362" name="object 362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922007" cy="809244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2624328"/>
            <a:ext cx="7517892" cy="3601212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4311396"/>
            <a:ext cx="195072" cy="195072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2720340"/>
            <a:ext cx="7325868" cy="3409187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" y="2243328"/>
            <a:ext cx="7592568" cy="3601212"/>
          </a:xfrm>
          <a:prstGeom prst="rect">
            <a:avLst/>
          </a:prstGeom>
        </p:spPr>
      </p:pic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" y="3930396"/>
            <a:ext cx="195072" cy="195072"/>
          </a:xfrm>
          <a:prstGeom prst="rect">
            <a:avLst/>
          </a:prstGeom>
        </p:spPr>
      </p:pic>
      <p:pic>
        <p:nvPicPr>
          <p:cNvPr id="46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5" y="2339340"/>
            <a:ext cx="7400543" cy="3409188"/>
          </a:xfrm>
          <a:prstGeom prst="rect">
            <a:avLst/>
          </a:prstGeom>
        </p:spPr>
      </p:pic>
      <p:pic>
        <p:nvPicPr>
          <p:cNvPr id="46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4" y="1633728"/>
            <a:ext cx="7892795" cy="3872484"/>
          </a:xfrm>
          <a:prstGeom prst="rect">
            <a:avLst/>
          </a:prstGeom>
        </p:spPr>
      </p:pic>
      <p:pic>
        <p:nvPicPr>
          <p:cNvPr id="46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68" y="1659636"/>
            <a:ext cx="7914132" cy="3733800"/>
          </a:xfrm>
          <a:prstGeom prst="rect">
            <a:avLst/>
          </a:prstGeom>
        </p:spPr>
      </p:pic>
      <p:pic>
        <p:nvPicPr>
          <p:cNvPr id="4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56" y="1729740"/>
            <a:ext cx="7700772" cy="368046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49578" y="1859583"/>
            <a:ext cx="778764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4B2203"/>
                </a:solidFill>
                <a:latin typeface="Consolas"/>
                <a:cs typeface="Consolas"/>
              </a:rPr>
              <a:t>&lt;body&gt;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49578" y="2128034"/>
            <a:ext cx="744787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40" b="1" spc="10" dirty="0">
                <a:solidFill>
                  <a:srgbClr val="4B2203"/>
                </a:solidFill>
                <a:latin typeface="Consolas"/>
                <a:cs typeface="Consolas"/>
              </a:rPr>
              <a:t>&lt;div style="background-color:lightblue; width:300px; height:100px;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49578" y="2396258"/>
            <a:ext cx="578002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4B2203"/>
                </a:solidFill>
                <a:latin typeface="Consolas"/>
                <a:cs typeface="Consolas"/>
              </a:rPr>
              <a:t>position:relative; top:10px; left:80px; z-index:2"&gt;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49578" y="2664482"/>
            <a:ext cx="77876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4B2203"/>
                </a:solidFill>
                <a:latin typeface="Consolas"/>
                <a:cs typeface="Consolas"/>
              </a:rPr>
              <a:t>&lt;/div&gt;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9578" y="3201310"/>
            <a:ext cx="711270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40" b="1" spc="10" dirty="0">
                <a:solidFill>
                  <a:srgbClr val="4B2203"/>
                </a:solidFill>
                <a:latin typeface="Consolas"/>
                <a:cs typeface="Consolas"/>
              </a:rPr>
              <a:t>&lt;div style="background-color:yellow; width:300px; height:100px;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9578" y="3469534"/>
            <a:ext cx="600252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4B2203"/>
                </a:solidFill>
                <a:latin typeface="Consolas"/>
                <a:cs typeface="Consolas"/>
              </a:rPr>
              <a:t>position:relative; top:-60px; left:35px; z-index:1;"&gt;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49578" y="3737758"/>
            <a:ext cx="77876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4B2203"/>
                </a:solidFill>
                <a:latin typeface="Consolas"/>
                <a:cs typeface="Consolas"/>
              </a:rPr>
              <a:t>&lt;/div&gt;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49578" y="4274234"/>
            <a:ext cx="7558053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40" b="1" spc="10" dirty="0">
                <a:solidFill>
                  <a:srgbClr val="4B2203"/>
                </a:solidFill>
                <a:latin typeface="Consolas"/>
                <a:cs typeface="Consolas"/>
              </a:rPr>
              <a:t>&lt;div style="background-color:lightgreen; width:300px; height:100px;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49578" y="4542685"/>
            <a:ext cx="622350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4B2203"/>
                </a:solidFill>
                <a:latin typeface="Consolas"/>
                <a:cs typeface="Consolas"/>
              </a:rPr>
              <a:t>position:relative; top:-220px; left:120px; z-index:3;"&gt;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49578" y="4810909"/>
            <a:ext cx="77876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4B2203"/>
                </a:solidFill>
                <a:latin typeface="Consolas"/>
                <a:cs typeface="Consolas"/>
              </a:rPr>
              <a:t>&lt;/div&gt;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49578" y="5079133"/>
            <a:ext cx="89001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4B2203"/>
                </a:solidFill>
                <a:latin typeface="Consolas"/>
                <a:cs typeface="Consolas"/>
              </a:rPr>
              <a:t>&lt;/body&gt;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714487" cy="4437888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7807452" cy="3512820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6108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7377520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7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570" spc="10" dirty="0">
                <a:solidFill>
                  <a:srgbClr val="0070C0"/>
                </a:solidFill>
                <a:latin typeface="Constantia"/>
                <a:cs typeface="Constantia"/>
              </a:rPr>
              <a:t>Visibility allows you to hide an element from view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24840" y="2439085"/>
            <a:ext cx="7356765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7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570" spc="10" dirty="0">
                <a:solidFill>
                  <a:srgbClr val="0070C0"/>
                </a:solidFill>
                <a:latin typeface="Constantia"/>
                <a:cs typeface="Constantia"/>
              </a:rPr>
              <a:t>Used along with JavaScript to create very complex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9160" y="3033470"/>
            <a:ext cx="5851975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menu and very complex webpage layouts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650564"/>
            <a:ext cx="14849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Example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4214482"/>
            <a:ext cx="744453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smtClean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400" spc="10" smtClean="0">
                <a:solidFill>
                  <a:srgbClr val="0070C0"/>
                </a:solidFill>
                <a:latin typeface="Constantia"/>
                <a:cs typeface="Constantia"/>
              </a:rPr>
              <a:t>To hide answers to a question until the user selects an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30934" y="4694542"/>
            <a:ext cx="88774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option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4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960876" cy="890016"/>
          </a:xfrm>
          <a:prstGeom prst="rect">
            <a:avLst/>
          </a:prstGeom>
        </p:spPr>
      </p:pic>
      <p:sp>
        <p:nvSpPr>
          <p:cNvPr id="363" name="object 363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872484" cy="809244"/>
          </a:xfrm>
          <a:prstGeom prst="rect">
            <a:avLst/>
          </a:prstGeom>
        </p:spPr>
      </p:pic>
      <p:pic>
        <p:nvPicPr>
          <p:cNvPr id="4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4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40180"/>
            <a:ext cx="7426452" cy="4229100"/>
          </a:xfrm>
          <a:prstGeom prst="rect">
            <a:avLst/>
          </a:prstGeom>
        </p:spPr>
      </p:pic>
      <p:pic>
        <p:nvPicPr>
          <p:cNvPr id="4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16582"/>
            <a:ext cx="139416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visible   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1957972"/>
            <a:ext cx="549374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The box and its contents are shown to the user.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325623"/>
            <a:ext cx="148406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hidden   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666632"/>
            <a:ext cx="714785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The box and its content are made invisible, although they still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2956217"/>
            <a:ext cx="314304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affect the layout of the page.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324097"/>
            <a:ext cx="138345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collapse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3665106"/>
            <a:ext cx="652896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This is for use only with dynamic table columns and row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65224" y="3954666"/>
            <a:ext cx="7900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effects.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322469"/>
            <a:ext cx="111408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Initial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4663707"/>
            <a:ext cx="442576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Sets this property to its default value.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24840" y="5031358"/>
            <a:ext cx="1237518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Inherit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90904" y="5372367"/>
            <a:ext cx="543796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Inherits this property from its parent element.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4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668768" cy="890016"/>
          </a:xfrm>
          <a:prstGeom prst="rect">
            <a:avLst/>
          </a:prstGeom>
        </p:spPr>
      </p:pic>
      <p:sp>
        <p:nvSpPr>
          <p:cNvPr id="364" name="object 36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pic>
        <p:nvPicPr>
          <p:cNvPr id="4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580376" cy="809244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" y="5585459"/>
            <a:ext cx="8892540" cy="1264919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" y="5600700"/>
            <a:ext cx="4677156" cy="1193292"/>
          </a:xfrm>
          <a:prstGeom prst="rect">
            <a:avLst/>
          </a:prstGeom>
        </p:spPr>
      </p:pic>
      <p:pic>
        <p:nvPicPr>
          <p:cNvPr id="48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" y="5681470"/>
            <a:ext cx="8796528" cy="1072896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5696712"/>
            <a:ext cx="1313688" cy="397764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" y="5696712"/>
            <a:ext cx="3451859" cy="397764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" y="5998464"/>
            <a:ext cx="3570732" cy="397764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6300216"/>
            <a:ext cx="563879" cy="39776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" y="6300216"/>
            <a:ext cx="563880" cy="39776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72440" y="5819470"/>
            <a:ext cx="409342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8CF4F2"/>
                </a:solidFill>
                <a:latin typeface="Consolas"/>
                <a:cs typeface="Consolas"/>
              </a:rPr>
              <a:t>&lt;p style=" visibility: hidden;"&gt;</a:t>
            </a:r>
            <a:endParaRPr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387094" y="6121222"/>
            <a:ext cx="370101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A hidden paragraph content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72440" y="6422974"/>
            <a:ext cx="5693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&lt;/p&gt;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99616"/>
            <a:ext cx="7495031" cy="4567428"/>
          </a:xfrm>
          <a:prstGeom prst="rect">
            <a:avLst/>
          </a:prstGeom>
        </p:spPr>
      </p:pic>
      <p:pic>
        <p:nvPicPr>
          <p:cNvPr id="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76018"/>
            <a:ext cx="306462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The 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display 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Property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105800"/>
            <a:ext cx="645304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is CSS's most important property for controlling layout.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520328"/>
            <a:ext cx="470282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specifies if/how an element is displayed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935110"/>
            <a:ext cx="723217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Every HTML element has a default display value depending on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3311538"/>
            <a:ext cx="28718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what type of element it is.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726066"/>
            <a:ext cx="711002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The default display value for most elements is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block 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or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inline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4140975"/>
            <a:ext cx="715920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only changes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how the element is displayed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, NOT 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what kind of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65224" y="4517403"/>
            <a:ext cx="674479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element it is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. So, an inline element with display: block; is not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65224" y="4893831"/>
            <a:ext cx="515051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allowed to have other block elements inside it.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96824"/>
            <a:ext cx="7266432" cy="806196"/>
          </a:xfrm>
          <a:prstGeom prst="rect">
            <a:avLst/>
          </a:prstGeom>
        </p:spPr>
      </p:pic>
      <p:sp>
        <p:nvSpPr>
          <p:cNvPr id="365" name="object 365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34924"/>
            <a:ext cx="7182612" cy="722376"/>
          </a:xfrm>
          <a:prstGeom prst="rect">
            <a:avLst/>
          </a:prstGeom>
        </p:spPr>
      </p:pic>
      <p:pic>
        <p:nvPicPr>
          <p:cNvPr id="4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362456"/>
            <a:ext cx="8247888" cy="5352288"/>
          </a:xfrm>
          <a:prstGeom prst="rect">
            <a:avLst/>
          </a:prstGeom>
        </p:spPr>
      </p:pic>
      <p:pic>
        <p:nvPicPr>
          <p:cNvPr id="5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466088"/>
            <a:ext cx="8252460" cy="5193792"/>
          </a:xfrm>
          <a:prstGeom prst="rect">
            <a:avLst/>
          </a:prstGeom>
        </p:spPr>
      </p:pic>
      <p:pic>
        <p:nvPicPr>
          <p:cNvPr id="5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14272"/>
            <a:ext cx="8144256" cy="52486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31467"/>
            <a:ext cx="221990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Display: none;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065833"/>
            <a:ext cx="736996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The element will not be displayed at all (has no effect on layout)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523388"/>
            <a:ext cx="245618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Display: inherit;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957627"/>
            <a:ext cx="540590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Inherits this property from its parent element.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3415182"/>
            <a:ext cx="316631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Display: inline-block;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849167"/>
            <a:ext cx="784375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This value causes an element to generate an inline-level </a:t>
            </a:r>
            <a:r>
              <a:rPr sz="2000" spc="10">
                <a:solidFill>
                  <a:srgbClr val="C00000"/>
                </a:solidFill>
                <a:latin typeface="Constantia"/>
                <a:cs typeface="Constantia"/>
              </a:rPr>
              <a:t>block </a:t>
            </a:r>
            <a:endParaRPr lang="en-US" sz="2000" spc="10" dirty="0" smtClean="0">
              <a:solidFill>
                <a:srgbClr val="C00000"/>
              </a:solidFill>
              <a:latin typeface="Constantia"/>
              <a:cs typeface="Constantia"/>
            </a:endParaRPr>
          </a:p>
          <a:p>
            <a:r>
              <a:rPr lang="en-US" sz="20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    </a:t>
            </a:r>
            <a:r>
              <a:rPr sz="2000" spc="10" smtClean="0">
                <a:solidFill>
                  <a:srgbClr val="C00000"/>
                </a:solidFill>
                <a:latin typeface="Constantia"/>
                <a:cs typeface="Constantia"/>
              </a:rPr>
              <a:t>container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. </a:t>
            </a:r>
            <a:r>
              <a:rPr sz="2000" spc="10">
                <a:solidFill>
                  <a:srgbClr val="C00000"/>
                </a:solidFill>
                <a:latin typeface="Constantia"/>
                <a:cs typeface="Constantia"/>
              </a:rPr>
              <a:t>The </a:t>
            </a:r>
            <a:r>
              <a:rPr sz="2000" spc="10" smtClean="0">
                <a:solidFill>
                  <a:srgbClr val="C00000"/>
                </a:solidFill>
                <a:latin typeface="Constantia"/>
                <a:cs typeface="Constantia"/>
              </a:rPr>
              <a:t>inside</a:t>
            </a:r>
            <a:r>
              <a:rPr lang="en-US" sz="20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of an inline-block is formatted as a block box, </a:t>
            </a:r>
          </a:p>
          <a:p>
            <a:r>
              <a:rPr lang="en-US" sz="2000" spc="10" dirty="0" smtClean="0">
                <a:solidFill>
                  <a:srgbClr val="C00000"/>
                </a:solidFill>
                <a:latin typeface="Constantia"/>
                <a:cs typeface="Constantia"/>
              </a:rPr>
              <a:t>     and the element itself is formatted as an atomic inline-level box.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876800"/>
            <a:ext cx="220695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Display: table;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5334000"/>
            <a:ext cx="537993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Let the element behave like a &lt;table&gt; element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24840" y="5715000"/>
            <a:ext cx="282353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Display: table-row;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90904" y="6172200"/>
            <a:ext cx="501220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C00000"/>
                </a:solidFill>
                <a:latin typeface="Constantia"/>
                <a:cs typeface="Constantia"/>
              </a:rPr>
              <a:t>Let the element behave like a &lt;tr&gt; element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96824"/>
            <a:ext cx="7266432" cy="806196"/>
          </a:xfrm>
          <a:prstGeom prst="rect">
            <a:avLst/>
          </a:prstGeom>
        </p:spPr>
      </p:pic>
      <p:sp>
        <p:nvSpPr>
          <p:cNvPr id="366" name="object 366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400"/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34924"/>
            <a:ext cx="7182612" cy="722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62912"/>
            <a:ext cx="262128" cy="70104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2769108" cy="89001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2679192" cy="809244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28775"/>
            <a:ext cx="7439025" cy="332422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96900" y="1616075"/>
            <a:ext cx="7464425" cy="3349625"/>
          </a:xfrm>
          <a:custGeom>
            <a:avLst/>
            <a:gdLst/>
            <a:ahLst/>
            <a:cxnLst/>
            <a:rect l="l" t="t" r="r" b="b"/>
            <a:pathLst>
              <a:path w="7464425" h="3349625">
                <a:moveTo>
                  <a:pt x="6350" y="3343275"/>
                </a:moveTo>
                <a:lnTo>
                  <a:pt x="6350" y="6350"/>
                </a:lnTo>
                <a:lnTo>
                  <a:pt x="7458075" y="6350"/>
                </a:lnTo>
                <a:lnTo>
                  <a:pt x="7458075" y="3343275"/>
                </a:lnTo>
                <a:lnTo>
                  <a:pt x="6350" y="3343275"/>
                </a:lnTo>
                <a:close/>
              </a:path>
            </a:pathLst>
          </a:custGeom>
          <a:ln w="12700">
            <a:solidFill>
              <a:srgbClr val="4F27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6600" y="2971800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381000"/>
                </a:moveTo>
                <a:lnTo>
                  <a:pt x="0" y="0"/>
                </a:lnTo>
                <a:lnTo>
                  <a:pt x="1600200" y="0"/>
                </a:lnTo>
                <a:lnTo>
                  <a:pt x="16002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67550" y="2952750"/>
            <a:ext cx="1638300" cy="419100"/>
          </a:xfrm>
          <a:custGeom>
            <a:avLst/>
            <a:gdLst/>
            <a:ahLst/>
            <a:cxnLst/>
            <a:rect l="l" t="t" r="r" b="b"/>
            <a:pathLst>
              <a:path w="1638300" h="419100">
                <a:moveTo>
                  <a:pt x="19050" y="400050"/>
                </a:moveTo>
                <a:lnTo>
                  <a:pt x="19050" y="19050"/>
                </a:lnTo>
                <a:lnTo>
                  <a:pt x="1619250" y="19050"/>
                </a:lnTo>
                <a:lnTo>
                  <a:pt x="1619250" y="400050"/>
                </a:lnTo>
                <a:lnTo>
                  <a:pt x="19050" y="400050"/>
                </a:lnTo>
                <a:close/>
              </a:path>
            </a:pathLst>
          </a:custGeom>
          <a:ln w="381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7207250" y="3067481"/>
            <a:ext cx="1418982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example.html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334000"/>
            <a:ext cx="5210175" cy="101917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553200" y="5867400"/>
            <a:ext cx="1447800" cy="381000"/>
          </a:xfrm>
          <a:custGeom>
            <a:avLst/>
            <a:gdLst/>
            <a:ahLst/>
            <a:cxnLst/>
            <a:rect l="l" t="t" r="r" b="b"/>
            <a:pathLst>
              <a:path w="1447800" h="381000">
                <a:moveTo>
                  <a:pt x="0" y="381000"/>
                </a:moveTo>
                <a:lnTo>
                  <a:pt x="0" y="0"/>
                </a:lnTo>
                <a:lnTo>
                  <a:pt x="1447800" y="0"/>
                </a:lnTo>
                <a:lnTo>
                  <a:pt x="14478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4150" y="5848350"/>
            <a:ext cx="1485900" cy="419100"/>
          </a:xfrm>
          <a:custGeom>
            <a:avLst/>
            <a:gdLst/>
            <a:ahLst/>
            <a:cxnLst/>
            <a:rect l="l" t="t" r="r" b="b"/>
            <a:pathLst>
              <a:path w="1485900" h="419100">
                <a:moveTo>
                  <a:pt x="19050" y="400050"/>
                </a:moveTo>
                <a:lnTo>
                  <a:pt x="19050" y="19050"/>
                </a:lnTo>
                <a:lnTo>
                  <a:pt x="1466850" y="19050"/>
                </a:lnTo>
                <a:lnTo>
                  <a:pt x="1466850" y="400050"/>
                </a:lnTo>
                <a:lnTo>
                  <a:pt x="19050" y="400050"/>
                </a:lnTo>
                <a:close/>
              </a:path>
            </a:pathLst>
          </a:custGeom>
          <a:ln w="381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875018" y="5963945"/>
            <a:ext cx="8612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style.css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5669280" cy="662940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5299424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7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570" spc="10" dirty="0">
                <a:solidFill>
                  <a:srgbClr val="0070C0"/>
                </a:solidFill>
                <a:latin typeface="Constantia"/>
                <a:cs typeface="Constantia"/>
              </a:rPr>
              <a:t>Override the Default Display Value</a:t>
            </a:r>
            <a:endParaRPr sz="2500">
              <a:latin typeface="Constantia"/>
              <a:cs typeface="Constantia"/>
            </a:endParaRPr>
          </a:p>
        </p:txBody>
      </p:sp>
      <p:pic>
        <p:nvPicPr>
          <p:cNvPr id="5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021068" cy="890016"/>
          </a:xfrm>
          <a:prstGeom prst="rect">
            <a:avLst/>
          </a:prstGeom>
        </p:spPr>
      </p:pic>
      <p:sp>
        <p:nvSpPr>
          <p:cNvPr id="367" name="object 367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935724" cy="809244"/>
          </a:xfrm>
          <a:prstGeom prst="rect">
            <a:avLst/>
          </a:prstGeom>
        </p:spPr>
      </p:pic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" y="2232660"/>
            <a:ext cx="8455152" cy="462534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29944" y="2465781"/>
            <a:ext cx="1126185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00"/>
                </a:solidFill>
                <a:latin typeface="Consolas"/>
                <a:cs typeface="Consolas"/>
              </a:rPr>
              <a:t>display</a:t>
            </a: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182622" y="2465781"/>
            <a:ext cx="5518430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b="1" spc="10" dirty="0">
                <a:solidFill>
                  <a:srgbClr val="8CF4F2"/>
                </a:solidFill>
                <a:latin typeface="Consolas"/>
                <a:cs typeface="Consolas"/>
              </a:rPr>
              <a:t>inline | block | list-item | inline-block |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29944" y="2767533"/>
            <a:ext cx="68924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b="1" spc="10" dirty="0">
                <a:solidFill>
                  <a:srgbClr val="8CF4F2"/>
                </a:solidFill>
                <a:latin typeface="Consolas"/>
                <a:cs typeface="Consolas"/>
              </a:rPr>
              <a:t>table | inline-table | table-row-group | table-header-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29944" y="3069312"/>
            <a:ext cx="6892828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b="1" spc="10" dirty="0">
                <a:solidFill>
                  <a:srgbClr val="8CF4F2"/>
                </a:solidFill>
                <a:latin typeface="Consolas"/>
                <a:cs typeface="Consolas"/>
              </a:rPr>
              <a:t>group | table-footer-group | table-row | table-column-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29944" y="3371291"/>
            <a:ext cx="71449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b="1" spc="10" dirty="0">
                <a:solidFill>
                  <a:srgbClr val="8CF4F2"/>
                </a:solidFill>
                <a:latin typeface="Consolas"/>
                <a:cs typeface="Consolas"/>
              </a:rPr>
              <a:t>group | table-column | table-cell | table-caption | none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29944" y="3673043"/>
            <a:ext cx="1249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8CF4F2"/>
                </a:solidFill>
                <a:latin typeface="Consolas"/>
                <a:cs typeface="Consolas"/>
              </a:rPr>
              <a:t>| inherit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498092"/>
            <a:ext cx="7013447" cy="4273296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88567"/>
            <a:ext cx="3416580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What are Pseudo-classes?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150363"/>
            <a:ext cx="595088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A pseudo-class is used to define a special state of an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546603"/>
            <a:ext cx="102464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element.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980968"/>
            <a:ext cx="3637849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For example, it can be used to: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3406038"/>
            <a:ext cx="45736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9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40" spc="10" dirty="0">
                <a:solidFill>
                  <a:srgbClr val="C00000"/>
                </a:solidFill>
                <a:latin typeface="Constantia"/>
                <a:cs typeface="Constantia"/>
              </a:rPr>
              <a:t>Style an element when a user mouses over it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2334" y="3800754"/>
            <a:ext cx="444855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9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40" spc="10" dirty="0">
                <a:solidFill>
                  <a:srgbClr val="C00000"/>
                </a:solidFill>
                <a:latin typeface="Constantia"/>
                <a:cs typeface="Constantia"/>
              </a:rPr>
              <a:t>Style visited and unvisited links differently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4205350"/>
            <a:ext cx="556178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A simple syntax of pseudo-classes is as follows −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4632020"/>
            <a:ext cx="524347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2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70" spc="10" dirty="0">
                <a:solidFill>
                  <a:srgbClr val="1E190D"/>
                </a:solidFill>
                <a:latin typeface="Consolas"/>
                <a:cs typeface="Consolas"/>
              </a:rPr>
              <a:t>selector:pseudo-class {property: value}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5034406"/>
            <a:ext cx="567655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CSS classes can also be used with pseudo-classes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2334" y="5461330"/>
            <a:ext cx="599496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2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770" spc="10" dirty="0">
                <a:solidFill>
                  <a:srgbClr val="1E190D"/>
                </a:solidFill>
                <a:latin typeface="Consolas"/>
                <a:cs typeface="Consolas"/>
              </a:rPr>
              <a:t>selector.class:pseudo-class {property: value}</a:t>
            </a:r>
            <a:endParaRPr sz="1700">
              <a:latin typeface="Consolas"/>
              <a:cs typeface="Consolas"/>
            </a:endParaRPr>
          </a:p>
        </p:txBody>
      </p:sp>
      <p:pic>
        <p:nvPicPr>
          <p:cNvPr id="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295900" cy="890016"/>
          </a:xfrm>
          <a:prstGeom prst="rect">
            <a:avLst/>
          </a:prstGeom>
        </p:spPr>
      </p:pic>
      <p:sp>
        <p:nvSpPr>
          <p:cNvPr id="368" name="object 36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212080" cy="809244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69" name="object 369"/>
          <p:cNvSpPr/>
          <p:nvPr/>
        </p:nvSpPr>
        <p:spPr>
          <a:xfrm>
            <a:off x="457200" y="1143000"/>
            <a:ext cx="1581531" cy="502920"/>
          </a:xfrm>
          <a:custGeom>
            <a:avLst/>
            <a:gdLst/>
            <a:ahLst/>
            <a:cxnLst/>
            <a:rect l="l" t="t" r="r" b="b"/>
            <a:pathLst>
              <a:path w="1581531" h="502920">
                <a:moveTo>
                  <a:pt x="0" y="502920"/>
                </a:moveTo>
                <a:lnTo>
                  <a:pt x="0" y="0"/>
                </a:lnTo>
                <a:lnTo>
                  <a:pt x="1581531" y="0"/>
                </a:lnTo>
                <a:lnTo>
                  <a:pt x="1581531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2038731" y="1143000"/>
            <a:ext cx="1897761" cy="502920"/>
          </a:xfrm>
          <a:custGeom>
            <a:avLst/>
            <a:gdLst/>
            <a:ahLst/>
            <a:cxnLst/>
            <a:rect l="l" t="t" r="r" b="b"/>
            <a:pathLst>
              <a:path w="1897761" h="502920">
                <a:moveTo>
                  <a:pt x="0" y="502920"/>
                </a:moveTo>
                <a:lnTo>
                  <a:pt x="0" y="0"/>
                </a:lnTo>
                <a:lnTo>
                  <a:pt x="1897761" y="0"/>
                </a:lnTo>
                <a:lnTo>
                  <a:pt x="1897761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936492" y="1143000"/>
            <a:ext cx="4902708" cy="502920"/>
          </a:xfrm>
          <a:custGeom>
            <a:avLst/>
            <a:gdLst/>
            <a:ahLst/>
            <a:cxnLst/>
            <a:rect l="l" t="t" r="r" b="b"/>
            <a:pathLst>
              <a:path w="4902708" h="502920">
                <a:moveTo>
                  <a:pt x="0" y="502920"/>
                </a:moveTo>
                <a:lnTo>
                  <a:pt x="0" y="0"/>
                </a:lnTo>
                <a:lnTo>
                  <a:pt x="4902708" y="0"/>
                </a:lnTo>
                <a:lnTo>
                  <a:pt x="4902708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57200" y="1645920"/>
            <a:ext cx="1581531" cy="914400"/>
          </a:xfrm>
          <a:custGeom>
            <a:avLst/>
            <a:gdLst/>
            <a:ahLst/>
            <a:cxnLst/>
            <a:rect l="l" t="t" r="r" b="b"/>
            <a:pathLst>
              <a:path w="1581531" h="914400">
                <a:moveTo>
                  <a:pt x="0" y="914400"/>
                </a:moveTo>
                <a:lnTo>
                  <a:pt x="0" y="0"/>
                </a:lnTo>
                <a:lnTo>
                  <a:pt x="1581531" y="0"/>
                </a:lnTo>
                <a:lnTo>
                  <a:pt x="1581531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2038731" y="1645920"/>
            <a:ext cx="1897761" cy="914400"/>
          </a:xfrm>
          <a:custGeom>
            <a:avLst/>
            <a:gdLst/>
            <a:ahLst/>
            <a:cxnLst/>
            <a:rect l="l" t="t" r="r" b="b"/>
            <a:pathLst>
              <a:path w="1897761" h="914400">
                <a:moveTo>
                  <a:pt x="0" y="914400"/>
                </a:moveTo>
                <a:lnTo>
                  <a:pt x="0" y="0"/>
                </a:lnTo>
                <a:lnTo>
                  <a:pt x="1897761" y="0"/>
                </a:lnTo>
                <a:lnTo>
                  <a:pt x="1897761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936492" y="1645920"/>
            <a:ext cx="4902708" cy="914400"/>
          </a:xfrm>
          <a:custGeom>
            <a:avLst/>
            <a:gdLst/>
            <a:ahLst/>
            <a:cxnLst/>
            <a:rect l="l" t="t" r="r" b="b"/>
            <a:pathLst>
              <a:path w="4902708" h="914400">
                <a:moveTo>
                  <a:pt x="0" y="914400"/>
                </a:moveTo>
                <a:lnTo>
                  <a:pt x="0" y="0"/>
                </a:lnTo>
                <a:lnTo>
                  <a:pt x="4902708" y="0"/>
                </a:lnTo>
                <a:lnTo>
                  <a:pt x="4902708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57200" y="2560320"/>
            <a:ext cx="1581531" cy="914400"/>
          </a:xfrm>
          <a:custGeom>
            <a:avLst/>
            <a:gdLst/>
            <a:ahLst/>
            <a:cxnLst/>
            <a:rect l="l" t="t" r="r" b="b"/>
            <a:pathLst>
              <a:path w="1581531" h="914400">
                <a:moveTo>
                  <a:pt x="0" y="914400"/>
                </a:moveTo>
                <a:lnTo>
                  <a:pt x="0" y="0"/>
                </a:lnTo>
                <a:lnTo>
                  <a:pt x="1581531" y="0"/>
                </a:lnTo>
                <a:lnTo>
                  <a:pt x="1581531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2038731" y="2560320"/>
            <a:ext cx="1897761" cy="914400"/>
          </a:xfrm>
          <a:custGeom>
            <a:avLst/>
            <a:gdLst/>
            <a:ahLst/>
            <a:cxnLst/>
            <a:rect l="l" t="t" r="r" b="b"/>
            <a:pathLst>
              <a:path w="1897761" h="914400">
                <a:moveTo>
                  <a:pt x="0" y="914400"/>
                </a:moveTo>
                <a:lnTo>
                  <a:pt x="0" y="0"/>
                </a:lnTo>
                <a:lnTo>
                  <a:pt x="1897761" y="0"/>
                </a:lnTo>
                <a:lnTo>
                  <a:pt x="1897761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3936492" y="2560320"/>
            <a:ext cx="4902708" cy="914400"/>
          </a:xfrm>
          <a:custGeom>
            <a:avLst/>
            <a:gdLst/>
            <a:ahLst/>
            <a:cxnLst/>
            <a:rect l="l" t="t" r="r" b="b"/>
            <a:pathLst>
              <a:path w="4902708" h="914400">
                <a:moveTo>
                  <a:pt x="0" y="914400"/>
                </a:moveTo>
                <a:lnTo>
                  <a:pt x="0" y="0"/>
                </a:lnTo>
                <a:lnTo>
                  <a:pt x="4902708" y="0"/>
                </a:lnTo>
                <a:lnTo>
                  <a:pt x="4902708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57200" y="3474720"/>
            <a:ext cx="1581531" cy="502920"/>
          </a:xfrm>
          <a:custGeom>
            <a:avLst/>
            <a:gdLst/>
            <a:ahLst/>
            <a:cxnLst/>
            <a:rect l="l" t="t" r="r" b="b"/>
            <a:pathLst>
              <a:path w="1581531" h="502920">
                <a:moveTo>
                  <a:pt x="0" y="502920"/>
                </a:moveTo>
                <a:lnTo>
                  <a:pt x="0" y="0"/>
                </a:lnTo>
                <a:lnTo>
                  <a:pt x="1581531" y="0"/>
                </a:lnTo>
                <a:lnTo>
                  <a:pt x="1581531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2038731" y="3474720"/>
            <a:ext cx="1897761" cy="502920"/>
          </a:xfrm>
          <a:custGeom>
            <a:avLst/>
            <a:gdLst/>
            <a:ahLst/>
            <a:cxnLst/>
            <a:rect l="l" t="t" r="r" b="b"/>
            <a:pathLst>
              <a:path w="1897761" h="502920">
                <a:moveTo>
                  <a:pt x="0" y="502920"/>
                </a:moveTo>
                <a:lnTo>
                  <a:pt x="0" y="0"/>
                </a:lnTo>
                <a:lnTo>
                  <a:pt x="1897761" y="0"/>
                </a:lnTo>
                <a:lnTo>
                  <a:pt x="1897761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3936492" y="3474720"/>
            <a:ext cx="4902708" cy="502920"/>
          </a:xfrm>
          <a:custGeom>
            <a:avLst/>
            <a:gdLst/>
            <a:ahLst/>
            <a:cxnLst/>
            <a:rect l="l" t="t" r="r" b="b"/>
            <a:pathLst>
              <a:path w="4902708" h="502920">
                <a:moveTo>
                  <a:pt x="0" y="502920"/>
                </a:moveTo>
                <a:lnTo>
                  <a:pt x="0" y="0"/>
                </a:lnTo>
                <a:lnTo>
                  <a:pt x="4902708" y="0"/>
                </a:lnTo>
                <a:lnTo>
                  <a:pt x="4902708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57200" y="3977640"/>
            <a:ext cx="1581531" cy="914400"/>
          </a:xfrm>
          <a:custGeom>
            <a:avLst/>
            <a:gdLst/>
            <a:ahLst/>
            <a:cxnLst/>
            <a:rect l="l" t="t" r="r" b="b"/>
            <a:pathLst>
              <a:path w="1581531" h="914400">
                <a:moveTo>
                  <a:pt x="0" y="914400"/>
                </a:moveTo>
                <a:lnTo>
                  <a:pt x="0" y="0"/>
                </a:lnTo>
                <a:lnTo>
                  <a:pt x="1581531" y="0"/>
                </a:lnTo>
                <a:lnTo>
                  <a:pt x="1581531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2038731" y="3977640"/>
            <a:ext cx="1897761" cy="914400"/>
          </a:xfrm>
          <a:custGeom>
            <a:avLst/>
            <a:gdLst/>
            <a:ahLst/>
            <a:cxnLst/>
            <a:rect l="l" t="t" r="r" b="b"/>
            <a:pathLst>
              <a:path w="1897761" h="914400">
                <a:moveTo>
                  <a:pt x="0" y="914400"/>
                </a:moveTo>
                <a:lnTo>
                  <a:pt x="0" y="0"/>
                </a:lnTo>
                <a:lnTo>
                  <a:pt x="1897761" y="0"/>
                </a:lnTo>
                <a:lnTo>
                  <a:pt x="1897761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3936492" y="3977640"/>
            <a:ext cx="4902708" cy="914400"/>
          </a:xfrm>
          <a:custGeom>
            <a:avLst/>
            <a:gdLst/>
            <a:ahLst/>
            <a:cxnLst/>
            <a:rect l="l" t="t" r="r" b="b"/>
            <a:pathLst>
              <a:path w="4902708" h="914400">
                <a:moveTo>
                  <a:pt x="0" y="914400"/>
                </a:moveTo>
                <a:lnTo>
                  <a:pt x="0" y="0"/>
                </a:lnTo>
                <a:lnTo>
                  <a:pt x="4902708" y="0"/>
                </a:lnTo>
                <a:lnTo>
                  <a:pt x="4902708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57200" y="4892040"/>
            <a:ext cx="1581531" cy="502920"/>
          </a:xfrm>
          <a:custGeom>
            <a:avLst/>
            <a:gdLst/>
            <a:ahLst/>
            <a:cxnLst/>
            <a:rect l="l" t="t" r="r" b="b"/>
            <a:pathLst>
              <a:path w="1581531" h="502920">
                <a:moveTo>
                  <a:pt x="0" y="502920"/>
                </a:moveTo>
                <a:lnTo>
                  <a:pt x="0" y="0"/>
                </a:lnTo>
                <a:lnTo>
                  <a:pt x="1581531" y="0"/>
                </a:lnTo>
                <a:lnTo>
                  <a:pt x="1581531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2038731" y="4892040"/>
            <a:ext cx="1897761" cy="502920"/>
          </a:xfrm>
          <a:custGeom>
            <a:avLst/>
            <a:gdLst/>
            <a:ahLst/>
            <a:cxnLst/>
            <a:rect l="l" t="t" r="r" b="b"/>
            <a:pathLst>
              <a:path w="1897761" h="502920">
                <a:moveTo>
                  <a:pt x="0" y="502920"/>
                </a:moveTo>
                <a:lnTo>
                  <a:pt x="0" y="0"/>
                </a:lnTo>
                <a:lnTo>
                  <a:pt x="1897761" y="0"/>
                </a:lnTo>
                <a:lnTo>
                  <a:pt x="1897761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936492" y="4892040"/>
            <a:ext cx="4902708" cy="502920"/>
          </a:xfrm>
          <a:custGeom>
            <a:avLst/>
            <a:gdLst/>
            <a:ahLst/>
            <a:cxnLst/>
            <a:rect l="l" t="t" r="r" b="b"/>
            <a:pathLst>
              <a:path w="4902708" h="502920">
                <a:moveTo>
                  <a:pt x="0" y="502920"/>
                </a:moveTo>
                <a:lnTo>
                  <a:pt x="0" y="0"/>
                </a:lnTo>
                <a:lnTo>
                  <a:pt x="4902708" y="0"/>
                </a:lnTo>
                <a:lnTo>
                  <a:pt x="4902708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57200" y="5394960"/>
            <a:ext cx="1581531" cy="502920"/>
          </a:xfrm>
          <a:custGeom>
            <a:avLst/>
            <a:gdLst/>
            <a:ahLst/>
            <a:cxnLst/>
            <a:rect l="l" t="t" r="r" b="b"/>
            <a:pathLst>
              <a:path w="1581531" h="502920">
                <a:moveTo>
                  <a:pt x="0" y="502920"/>
                </a:moveTo>
                <a:lnTo>
                  <a:pt x="0" y="0"/>
                </a:lnTo>
                <a:lnTo>
                  <a:pt x="1581531" y="0"/>
                </a:lnTo>
                <a:lnTo>
                  <a:pt x="1581531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2038731" y="5394960"/>
            <a:ext cx="1897761" cy="502920"/>
          </a:xfrm>
          <a:custGeom>
            <a:avLst/>
            <a:gdLst/>
            <a:ahLst/>
            <a:cxnLst/>
            <a:rect l="l" t="t" r="r" b="b"/>
            <a:pathLst>
              <a:path w="1897761" h="502920">
                <a:moveTo>
                  <a:pt x="0" y="502920"/>
                </a:moveTo>
                <a:lnTo>
                  <a:pt x="0" y="0"/>
                </a:lnTo>
                <a:lnTo>
                  <a:pt x="1897761" y="0"/>
                </a:lnTo>
                <a:lnTo>
                  <a:pt x="1897761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936492" y="5394960"/>
            <a:ext cx="4902708" cy="502920"/>
          </a:xfrm>
          <a:custGeom>
            <a:avLst/>
            <a:gdLst/>
            <a:ahLst/>
            <a:cxnLst/>
            <a:rect l="l" t="t" r="r" b="b"/>
            <a:pathLst>
              <a:path w="4902708" h="502920">
                <a:moveTo>
                  <a:pt x="0" y="502920"/>
                </a:moveTo>
                <a:lnTo>
                  <a:pt x="0" y="0"/>
                </a:lnTo>
                <a:lnTo>
                  <a:pt x="4902708" y="0"/>
                </a:lnTo>
                <a:lnTo>
                  <a:pt x="4902708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57200" y="5897880"/>
            <a:ext cx="1581531" cy="914400"/>
          </a:xfrm>
          <a:custGeom>
            <a:avLst/>
            <a:gdLst/>
            <a:ahLst/>
            <a:cxnLst/>
            <a:rect l="l" t="t" r="r" b="b"/>
            <a:pathLst>
              <a:path w="1581531" h="914400">
                <a:moveTo>
                  <a:pt x="0" y="914400"/>
                </a:moveTo>
                <a:lnTo>
                  <a:pt x="0" y="0"/>
                </a:lnTo>
                <a:lnTo>
                  <a:pt x="1581531" y="0"/>
                </a:lnTo>
                <a:lnTo>
                  <a:pt x="1581531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2038731" y="5897880"/>
            <a:ext cx="1897761" cy="914400"/>
          </a:xfrm>
          <a:custGeom>
            <a:avLst/>
            <a:gdLst/>
            <a:ahLst/>
            <a:cxnLst/>
            <a:rect l="l" t="t" r="r" b="b"/>
            <a:pathLst>
              <a:path w="1897761" h="914400">
                <a:moveTo>
                  <a:pt x="0" y="914400"/>
                </a:moveTo>
                <a:lnTo>
                  <a:pt x="0" y="0"/>
                </a:lnTo>
                <a:lnTo>
                  <a:pt x="1897761" y="0"/>
                </a:lnTo>
                <a:lnTo>
                  <a:pt x="1897761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936492" y="5897880"/>
            <a:ext cx="4902708" cy="914400"/>
          </a:xfrm>
          <a:custGeom>
            <a:avLst/>
            <a:gdLst/>
            <a:ahLst/>
            <a:cxnLst/>
            <a:rect l="l" t="t" r="r" b="b"/>
            <a:pathLst>
              <a:path w="4902708" h="914400">
                <a:moveTo>
                  <a:pt x="0" y="914400"/>
                </a:moveTo>
                <a:lnTo>
                  <a:pt x="0" y="0"/>
                </a:lnTo>
                <a:lnTo>
                  <a:pt x="4902708" y="0"/>
                </a:lnTo>
                <a:lnTo>
                  <a:pt x="4902708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2032381" y="1130300"/>
            <a:ext cx="12700" cy="5694680"/>
          </a:xfrm>
          <a:custGeom>
            <a:avLst/>
            <a:gdLst/>
            <a:ahLst/>
            <a:cxnLst/>
            <a:rect l="l" t="t" r="r" b="b"/>
            <a:pathLst>
              <a:path w="12700" h="5694680">
                <a:moveTo>
                  <a:pt x="6350" y="6350"/>
                </a:moveTo>
                <a:lnTo>
                  <a:pt x="6350" y="568833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930142" y="1130300"/>
            <a:ext cx="12700" cy="5694680"/>
          </a:xfrm>
          <a:custGeom>
            <a:avLst/>
            <a:gdLst/>
            <a:ahLst/>
            <a:cxnLst/>
            <a:rect l="l" t="t" r="r" b="b"/>
            <a:pathLst>
              <a:path w="12700" h="5694680">
                <a:moveTo>
                  <a:pt x="6350" y="6350"/>
                </a:moveTo>
                <a:lnTo>
                  <a:pt x="6350" y="568833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31800" y="1626870"/>
            <a:ext cx="8432800" cy="38100"/>
          </a:xfrm>
          <a:custGeom>
            <a:avLst/>
            <a:gdLst/>
            <a:ahLst/>
            <a:cxnLst/>
            <a:rect l="l" t="t" r="r" b="b"/>
            <a:pathLst>
              <a:path w="8432800" h="38100">
                <a:moveTo>
                  <a:pt x="19050" y="19050"/>
                </a:moveTo>
                <a:lnTo>
                  <a:pt x="8413750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44500" y="2553970"/>
            <a:ext cx="8407400" cy="12700"/>
          </a:xfrm>
          <a:custGeom>
            <a:avLst/>
            <a:gdLst/>
            <a:ahLst/>
            <a:cxnLst/>
            <a:rect l="l" t="t" r="r" b="b"/>
            <a:pathLst>
              <a:path w="8407400" h="12700">
                <a:moveTo>
                  <a:pt x="6350" y="6350"/>
                </a:moveTo>
                <a:lnTo>
                  <a:pt x="84010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44500" y="3468370"/>
            <a:ext cx="8407400" cy="12700"/>
          </a:xfrm>
          <a:custGeom>
            <a:avLst/>
            <a:gdLst/>
            <a:ahLst/>
            <a:cxnLst/>
            <a:rect l="l" t="t" r="r" b="b"/>
            <a:pathLst>
              <a:path w="8407400" h="12700">
                <a:moveTo>
                  <a:pt x="6350" y="6350"/>
                </a:moveTo>
                <a:lnTo>
                  <a:pt x="84010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44500" y="3971290"/>
            <a:ext cx="8407400" cy="12700"/>
          </a:xfrm>
          <a:custGeom>
            <a:avLst/>
            <a:gdLst/>
            <a:ahLst/>
            <a:cxnLst/>
            <a:rect l="l" t="t" r="r" b="b"/>
            <a:pathLst>
              <a:path w="8407400" h="12700">
                <a:moveTo>
                  <a:pt x="6350" y="6350"/>
                </a:moveTo>
                <a:lnTo>
                  <a:pt x="84010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44500" y="4885690"/>
            <a:ext cx="8407400" cy="12700"/>
          </a:xfrm>
          <a:custGeom>
            <a:avLst/>
            <a:gdLst/>
            <a:ahLst/>
            <a:cxnLst/>
            <a:rect l="l" t="t" r="r" b="b"/>
            <a:pathLst>
              <a:path w="8407400" h="12700">
                <a:moveTo>
                  <a:pt x="6350" y="6350"/>
                </a:moveTo>
                <a:lnTo>
                  <a:pt x="84010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44500" y="5388610"/>
            <a:ext cx="8407400" cy="12700"/>
          </a:xfrm>
          <a:custGeom>
            <a:avLst/>
            <a:gdLst/>
            <a:ahLst/>
            <a:cxnLst/>
            <a:rect l="l" t="t" r="r" b="b"/>
            <a:pathLst>
              <a:path w="8407400" h="12700">
                <a:moveTo>
                  <a:pt x="6350" y="6350"/>
                </a:moveTo>
                <a:lnTo>
                  <a:pt x="84010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44500" y="5891530"/>
            <a:ext cx="8407400" cy="12700"/>
          </a:xfrm>
          <a:custGeom>
            <a:avLst/>
            <a:gdLst/>
            <a:ahLst/>
            <a:cxnLst/>
            <a:rect l="l" t="t" r="r" b="b"/>
            <a:pathLst>
              <a:path w="8407400" h="12700">
                <a:moveTo>
                  <a:pt x="6350" y="6350"/>
                </a:moveTo>
                <a:lnTo>
                  <a:pt x="84010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50850" y="1130300"/>
            <a:ext cx="12700" cy="5694680"/>
          </a:xfrm>
          <a:custGeom>
            <a:avLst/>
            <a:gdLst/>
            <a:ahLst/>
            <a:cxnLst/>
            <a:rect l="l" t="t" r="r" b="b"/>
            <a:pathLst>
              <a:path w="12700" h="5694680">
                <a:moveTo>
                  <a:pt x="6350" y="6350"/>
                </a:moveTo>
                <a:lnTo>
                  <a:pt x="6350" y="568833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832850" y="1130300"/>
            <a:ext cx="12700" cy="5694680"/>
          </a:xfrm>
          <a:custGeom>
            <a:avLst/>
            <a:gdLst/>
            <a:ahLst/>
            <a:cxnLst/>
            <a:rect l="l" t="t" r="r" b="b"/>
            <a:pathLst>
              <a:path w="12700" h="5694680">
                <a:moveTo>
                  <a:pt x="6350" y="6350"/>
                </a:moveTo>
                <a:lnTo>
                  <a:pt x="6350" y="568833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44500" y="1136650"/>
            <a:ext cx="8407400" cy="12700"/>
          </a:xfrm>
          <a:custGeom>
            <a:avLst/>
            <a:gdLst/>
            <a:ahLst/>
            <a:cxnLst/>
            <a:rect l="l" t="t" r="r" b="b"/>
            <a:pathLst>
              <a:path w="8407400" h="12700">
                <a:moveTo>
                  <a:pt x="6350" y="6350"/>
                </a:moveTo>
                <a:lnTo>
                  <a:pt x="84010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44500" y="6805930"/>
            <a:ext cx="8407400" cy="12700"/>
          </a:xfrm>
          <a:custGeom>
            <a:avLst/>
            <a:gdLst/>
            <a:ahLst/>
            <a:cxnLst/>
            <a:rect l="l" t="t" r="r" b="b"/>
            <a:pathLst>
              <a:path w="8407400" h="12700">
                <a:moveTo>
                  <a:pt x="6350" y="6350"/>
                </a:moveTo>
                <a:lnTo>
                  <a:pt x="84010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26667"/>
            <a:ext cx="9290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Constantia"/>
                <a:cs typeface="Constantia"/>
              </a:rPr>
              <a:t>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30552" y="1326667"/>
            <a:ext cx="9854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Constantia"/>
                <a:cs typeface="Constantia"/>
              </a:rPr>
              <a:t>Example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028567" y="1326667"/>
            <a:ext cx="22713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Constantia"/>
                <a:cs typeface="Constantia"/>
              </a:rPr>
              <a:t>Example description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035708"/>
            <a:ext cx="10958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:first-child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130552" y="2035708"/>
            <a:ext cx="1223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p:first-child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028567" y="1829739"/>
            <a:ext cx="4713153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Selects every &lt;p&gt; elements that is the first child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28567" y="2241448"/>
            <a:ext cx="12474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of its parent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8640" y="2950108"/>
            <a:ext cx="104096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:last-child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130552" y="2950108"/>
            <a:ext cx="116867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p:last-child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028567" y="2744368"/>
            <a:ext cx="465818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Selects every &lt;p&gt; elements that is the last child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28567" y="3155873"/>
            <a:ext cx="1247988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of its parent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8640" y="3659022"/>
            <a:ext cx="13908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:not(selector)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130552" y="3659022"/>
            <a:ext cx="7482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:not(p)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028567" y="3659022"/>
            <a:ext cx="464858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Selects every element that is not a &lt;p&gt; element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48640" y="4367834"/>
            <a:ext cx="1340733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:nth-child(n)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130552" y="4367834"/>
            <a:ext cx="1446012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p:nth-child(2)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028567" y="4161942"/>
            <a:ext cx="4360774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Selects every &lt;p&gt; element that is the second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028567" y="4573803"/>
            <a:ext cx="17945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child of its parent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8640" y="5076723"/>
            <a:ext cx="76283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:visited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130552" y="5076723"/>
            <a:ext cx="8725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a:visited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028567" y="5076723"/>
            <a:ext cx="224828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Constantia"/>
                <a:cs typeface="Constantia"/>
              </a:rPr>
              <a:t>Selects all visited links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48640" y="5579668"/>
            <a:ext cx="742338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:empty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2130552" y="5579668"/>
            <a:ext cx="870296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p:empty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028567" y="5579668"/>
            <a:ext cx="4608545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Selects every &lt;p&gt; element that has no children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48640" y="6288557"/>
            <a:ext cx="9418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:optional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130552" y="6288557"/>
            <a:ext cx="14762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input:optional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4028567" y="6082817"/>
            <a:ext cx="43802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Selects &lt;input&gt; elements with no "required"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028567" y="6494297"/>
            <a:ext cx="9226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attribute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99060"/>
            <a:ext cx="7498080" cy="86868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14300"/>
            <a:ext cx="6332220" cy="890016"/>
          </a:xfrm>
          <a:prstGeom prst="rect">
            <a:avLst/>
          </a:prstGeom>
        </p:spPr>
      </p:pic>
      <p:sp>
        <p:nvSpPr>
          <p:cNvPr id="406" name="object 406"/>
          <p:cNvSpPr/>
          <p:nvPr/>
        </p:nvSpPr>
        <p:spPr>
          <a:xfrm>
            <a:off x="533400" y="1524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155448"/>
            <a:ext cx="6249924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7" name="object 407"/>
          <p:cNvSpPr/>
          <p:nvPr/>
        </p:nvSpPr>
        <p:spPr>
          <a:xfrm>
            <a:off x="457200" y="1447800"/>
            <a:ext cx="2209800" cy="4572000"/>
          </a:xfrm>
          <a:custGeom>
            <a:avLst/>
            <a:gdLst/>
            <a:ahLst/>
            <a:cxnLst/>
            <a:rect l="l" t="t" r="r" b="b"/>
            <a:pathLst>
              <a:path w="2209800" h="4572000">
                <a:moveTo>
                  <a:pt x="0" y="4572000"/>
                </a:moveTo>
                <a:lnTo>
                  <a:pt x="0" y="0"/>
                </a:lnTo>
                <a:lnTo>
                  <a:pt x="2209800" y="0"/>
                </a:lnTo>
                <a:lnTo>
                  <a:pt x="22098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38150" y="1428750"/>
            <a:ext cx="2247900" cy="4610100"/>
          </a:xfrm>
          <a:custGeom>
            <a:avLst/>
            <a:gdLst/>
            <a:ahLst/>
            <a:cxnLst/>
            <a:rect l="l" t="t" r="r" b="b"/>
            <a:pathLst>
              <a:path w="2247900" h="4610100">
                <a:moveTo>
                  <a:pt x="19050" y="4591050"/>
                </a:moveTo>
                <a:lnTo>
                  <a:pt x="19050" y="19050"/>
                </a:lnTo>
                <a:lnTo>
                  <a:pt x="2228850" y="19050"/>
                </a:lnTo>
                <a:lnTo>
                  <a:pt x="2228850" y="4591050"/>
                </a:lnTo>
                <a:lnTo>
                  <a:pt x="19050" y="4591050"/>
                </a:lnTo>
                <a:close/>
              </a:path>
            </a:pathLst>
          </a:custGeom>
          <a:ln w="38100">
            <a:solidFill>
              <a:srgbClr val="3891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485518"/>
            <a:ext cx="104064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:active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805710"/>
            <a:ext cx="793118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:any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2125979"/>
            <a:ext cx="130405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:checked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446019"/>
            <a:ext cx="117731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:default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2766059"/>
            <a:ext cx="90549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:dir()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48640" y="3086124"/>
            <a:ext cx="1325677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:disabled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3406393"/>
            <a:ext cx="110045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:empty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8640" y="3726433"/>
            <a:ext cx="127504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:enabled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4046473"/>
            <a:ext cx="149627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:first-child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8640" y="4366894"/>
            <a:ext cx="172675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latin typeface="Constantia"/>
                <a:cs typeface="Constantia"/>
              </a:rPr>
              <a:t>:first-of-type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48640" y="4686934"/>
            <a:ext cx="147801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:fullscreen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8640" y="5006974"/>
            <a:ext cx="98439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:focus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8640" y="5327014"/>
            <a:ext cx="102231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:hover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48640" y="5647308"/>
            <a:ext cx="196730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:indeterminate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09" name="object 409"/>
          <p:cNvSpPr/>
          <p:nvPr/>
        </p:nvSpPr>
        <p:spPr>
          <a:xfrm>
            <a:off x="5791200" y="1447800"/>
            <a:ext cx="1981200" cy="4572000"/>
          </a:xfrm>
          <a:custGeom>
            <a:avLst/>
            <a:gdLst/>
            <a:ahLst/>
            <a:cxnLst/>
            <a:rect l="l" t="t" r="r" b="b"/>
            <a:pathLst>
              <a:path w="1981200" h="4572000">
                <a:moveTo>
                  <a:pt x="0" y="4572000"/>
                </a:moveTo>
                <a:lnTo>
                  <a:pt x="0" y="0"/>
                </a:lnTo>
                <a:lnTo>
                  <a:pt x="1981200" y="0"/>
                </a:lnTo>
                <a:lnTo>
                  <a:pt x="19812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5772150" y="1428750"/>
            <a:ext cx="2019300" cy="4610100"/>
          </a:xfrm>
          <a:custGeom>
            <a:avLst/>
            <a:gdLst/>
            <a:ahLst/>
            <a:cxnLst/>
            <a:rect l="l" t="t" r="r" b="b"/>
            <a:pathLst>
              <a:path w="2019300" h="4610100">
                <a:moveTo>
                  <a:pt x="19050" y="4591050"/>
                </a:moveTo>
                <a:lnTo>
                  <a:pt x="19050" y="19050"/>
                </a:lnTo>
                <a:lnTo>
                  <a:pt x="2000250" y="19050"/>
                </a:lnTo>
                <a:lnTo>
                  <a:pt x="2000250" y="4591050"/>
                </a:lnTo>
                <a:lnTo>
                  <a:pt x="19050" y="4591050"/>
                </a:lnTo>
                <a:close/>
              </a:path>
            </a:pathLst>
          </a:custGeom>
          <a:ln w="38100">
            <a:solidFill>
              <a:srgbClr val="3891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5883529" y="1485518"/>
            <a:ext cx="175431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:only-of-type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883529" y="1805710"/>
            <a:ext cx="1322874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:optional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883529" y="2125979"/>
            <a:ext cx="178327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:out-of-range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883529" y="2446019"/>
            <a:ext cx="145459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:read-only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883529" y="2766059"/>
            <a:ext cx="154265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:read-write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883529" y="3086124"/>
            <a:ext cx="1337908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:required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883529" y="3406393"/>
            <a:ext cx="93680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:right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883529" y="3726433"/>
            <a:ext cx="86248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:root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883529" y="4046473"/>
            <a:ext cx="102079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:scope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883529" y="4366894"/>
            <a:ext cx="104522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:target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883529" y="4686934"/>
            <a:ext cx="93425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:valid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883529" y="5006974"/>
            <a:ext cx="112692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:visited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971800" y="1447800"/>
            <a:ext cx="2514600" cy="4572000"/>
          </a:xfrm>
          <a:custGeom>
            <a:avLst/>
            <a:gdLst/>
            <a:ahLst/>
            <a:cxnLst/>
            <a:rect l="l" t="t" r="r" b="b"/>
            <a:pathLst>
              <a:path w="2514600" h="4572000">
                <a:moveTo>
                  <a:pt x="0" y="457200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952750" y="1428750"/>
            <a:ext cx="2552700" cy="4610100"/>
          </a:xfrm>
          <a:custGeom>
            <a:avLst/>
            <a:gdLst/>
            <a:ahLst/>
            <a:cxnLst/>
            <a:rect l="l" t="t" r="r" b="b"/>
            <a:pathLst>
              <a:path w="2552700" h="4610100">
                <a:moveTo>
                  <a:pt x="19050" y="4591050"/>
                </a:moveTo>
                <a:lnTo>
                  <a:pt x="19050" y="19050"/>
                </a:lnTo>
                <a:lnTo>
                  <a:pt x="2533650" y="19050"/>
                </a:lnTo>
                <a:lnTo>
                  <a:pt x="2533650" y="4591050"/>
                </a:lnTo>
                <a:lnTo>
                  <a:pt x="19050" y="4591050"/>
                </a:lnTo>
                <a:close/>
              </a:path>
            </a:pathLst>
          </a:custGeom>
          <a:ln w="38100">
            <a:solidFill>
              <a:srgbClr val="3891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text 1"/>
          <p:cNvSpPr txBox="1"/>
          <p:nvPr/>
        </p:nvSpPr>
        <p:spPr>
          <a:xfrm>
            <a:off x="3063875" y="1485518"/>
            <a:ext cx="132264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:in-range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3063875" y="1805710"/>
            <a:ext cx="1148582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:invalid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063875" y="2125979"/>
            <a:ext cx="106419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:lang()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063875" y="2446019"/>
            <a:ext cx="143506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:last-child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12" name="text 1"/>
          <p:cNvSpPr txBox="1"/>
          <p:nvPr/>
        </p:nvSpPr>
        <p:spPr>
          <a:xfrm>
            <a:off x="3063875" y="2766059"/>
            <a:ext cx="166553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:last-of-type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13" name="text 1"/>
          <p:cNvSpPr txBox="1"/>
          <p:nvPr/>
        </p:nvSpPr>
        <p:spPr>
          <a:xfrm>
            <a:off x="3063875" y="3086124"/>
            <a:ext cx="766109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:left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14" name="text 1"/>
          <p:cNvSpPr txBox="1"/>
          <p:nvPr/>
        </p:nvSpPr>
        <p:spPr>
          <a:xfrm>
            <a:off x="3063875" y="3406393"/>
            <a:ext cx="83118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:link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15" name="text 1"/>
          <p:cNvSpPr txBox="1"/>
          <p:nvPr/>
        </p:nvSpPr>
        <p:spPr>
          <a:xfrm>
            <a:off x="3063875" y="3726433"/>
            <a:ext cx="96683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F0F0F"/>
                </a:solidFill>
                <a:latin typeface="Constantia"/>
                <a:cs typeface="Constantia"/>
              </a:rPr>
              <a:t>:not()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16" name="text 1"/>
          <p:cNvSpPr txBox="1"/>
          <p:nvPr/>
        </p:nvSpPr>
        <p:spPr>
          <a:xfrm>
            <a:off x="3063875" y="4046473"/>
            <a:ext cx="162212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:nth-child()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17" name="text 1"/>
          <p:cNvSpPr txBox="1"/>
          <p:nvPr/>
        </p:nvSpPr>
        <p:spPr>
          <a:xfrm>
            <a:off x="3063875" y="4366894"/>
            <a:ext cx="210066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:nth-last-child()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18" name="text 1"/>
          <p:cNvSpPr txBox="1"/>
          <p:nvPr/>
        </p:nvSpPr>
        <p:spPr>
          <a:xfrm>
            <a:off x="3063875" y="4686934"/>
            <a:ext cx="233037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:nth-last-of-type()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19" name="text 1"/>
          <p:cNvSpPr txBox="1"/>
          <p:nvPr/>
        </p:nvSpPr>
        <p:spPr>
          <a:xfrm>
            <a:off x="3063875" y="5006974"/>
            <a:ext cx="185184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:nth-of-type()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20" name="text 1"/>
          <p:cNvSpPr txBox="1"/>
          <p:nvPr/>
        </p:nvSpPr>
        <p:spPr>
          <a:xfrm>
            <a:off x="3063875" y="5327014"/>
            <a:ext cx="152345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F0F0F"/>
                </a:solidFill>
                <a:latin typeface="Constantia"/>
                <a:cs typeface="Constantia"/>
              </a:rPr>
              <a:t>:only-child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5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251460"/>
            <a:ext cx="7498080" cy="868680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266700"/>
            <a:ext cx="6182868" cy="890016"/>
          </a:xfrm>
          <a:prstGeom prst="rect">
            <a:avLst/>
          </a:prstGeom>
        </p:spPr>
      </p:pic>
      <p:sp>
        <p:nvSpPr>
          <p:cNvPr id="413" name="object 413"/>
          <p:cNvSpPr/>
          <p:nvPr/>
        </p:nvSpPr>
        <p:spPr>
          <a:xfrm>
            <a:off x="533400" y="3048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306324"/>
            <a:ext cx="6099048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496568"/>
            <a:ext cx="7450836" cy="4117847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98066"/>
            <a:ext cx="404959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C00000"/>
                </a:solidFill>
                <a:latin typeface="Constantia"/>
                <a:cs typeface="Constantia"/>
              </a:rPr>
              <a:t>What are Pseudo-Elements?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202155"/>
            <a:ext cx="668359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A CSS pseudo-element is used to style specified parts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638019"/>
            <a:ext cx="178295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of an element.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112008"/>
            <a:ext cx="3962508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For example, it can be used to: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3569094"/>
            <a:ext cx="4574416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Style the first letter, or line, of an element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2334" y="3983622"/>
            <a:ext cx="6080811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Insert content before, or after, the content of an element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4830166"/>
            <a:ext cx="634863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A simple syntax of pseudo-elements is as follows −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5288949"/>
            <a:ext cx="5954311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900" spc="10" dirty="0">
                <a:solidFill>
                  <a:srgbClr val="1E190D"/>
                </a:solidFill>
                <a:latin typeface="Consolas"/>
                <a:cs typeface="Consolas"/>
              </a:rPr>
              <a:t>selector::pseudo-element {property: value}</a:t>
            </a:r>
            <a:endParaRPr sz="1900">
              <a:latin typeface="Consolas"/>
              <a:cs typeface="Consolas"/>
            </a:endParaRPr>
          </a:p>
        </p:txBody>
      </p:sp>
      <p:pic>
        <p:nvPicPr>
          <p:cNvPr id="5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757672" cy="890016"/>
          </a:xfrm>
          <a:prstGeom prst="rect">
            <a:avLst/>
          </a:prstGeom>
        </p:spPr>
      </p:pic>
      <p:sp>
        <p:nvSpPr>
          <p:cNvPr id="414" name="object 41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669280" cy="809244"/>
          </a:xfrm>
          <a:prstGeom prst="rect">
            <a:avLst/>
          </a:prstGeom>
        </p:spPr>
      </p:pic>
      <p:pic>
        <p:nvPicPr>
          <p:cNvPr id="5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5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54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54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15" name="object 415"/>
          <p:cNvSpPr/>
          <p:nvPr/>
        </p:nvSpPr>
        <p:spPr>
          <a:xfrm>
            <a:off x="533400" y="1447800"/>
            <a:ext cx="1905000" cy="502920"/>
          </a:xfrm>
          <a:custGeom>
            <a:avLst/>
            <a:gdLst/>
            <a:ahLst/>
            <a:cxnLst/>
            <a:rect l="l" t="t" r="r" b="b"/>
            <a:pathLst>
              <a:path w="1905000" h="502920">
                <a:moveTo>
                  <a:pt x="0" y="502920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438400" y="1447800"/>
            <a:ext cx="2057400" cy="502920"/>
          </a:xfrm>
          <a:custGeom>
            <a:avLst/>
            <a:gdLst/>
            <a:ahLst/>
            <a:cxnLst/>
            <a:rect l="l" t="t" r="r" b="b"/>
            <a:pathLst>
              <a:path w="2057400" h="502920">
                <a:moveTo>
                  <a:pt x="0" y="502920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495800" y="1447800"/>
            <a:ext cx="4114800" cy="502920"/>
          </a:xfrm>
          <a:custGeom>
            <a:avLst/>
            <a:gdLst/>
            <a:ahLst/>
            <a:cxnLst/>
            <a:rect l="l" t="t" r="r" b="b"/>
            <a:pathLst>
              <a:path w="4114800" h="502920">
                <a:moveTo>
                  <a:pt x="0" y="502920"/>
                </a:moveTo>
                <a:lnTo>
                  <a:pt x="0" y="0"/>
                </a:lnTo>
                <a:lnTo>
                  <a:pt x="4114800" y="0"/>
                </a:lnTo>
                <a:lnTo>
                  <a:pt x="4114800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475A8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33400" y="1950720"/>
            <a:ext cx="1905000" cy="502920"/>
          </a:xfrm>
          <a:custGeom>
            <a:avLst/>
            <a:gdLst/>
            <a:ahLst/>
            <a:cxnLst/>
            <a:rect l="l" t="t" r="r" b="b"/>
            <a:pathLst>
              <a:path w="1905000" h="502920">
                <a:moveTo>
                  <a:pt x="0" y="502920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2438400" y="1950720"/>
            <a:ext cx="2057400" cy="502920"/>
          </a:xfrm>
          <a:custGeom>
            <a:avLst/>
            <a:gdLst/>
            <a:ahLst/>
            <a:cxnLst/>
            <a:rect l="l" t="t" r="r" b="b"/>
            <a:pathLst>
              <a:path w="2057400" h="502920">
                <a:moveTo>
                  <a:pt x="0" y="502920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495800" y="1950720"/>
            <a:ext cx="4114800" cy="502920"/>
          </a:xfrm>
          <a:custGeom>
            <a:avLst/>
            <a:gdLst/>
            <a:ahLst/>
            <a:cxnLst/>
            <a:rect l="l" t="t" r="r" b="b"/>
            <a:pathLst>
              <a:path w="4114800" h="502920">
                <a:moveTo>
                  <a:pt x="0" y="502920"/>
                </a:moveTo>
                <a:lnTo>
                  <a:pt x="0" y="0"/>
                </a:lnTo>
                <a:lnTo>
                  <a:pt x="4114800" y="0"/>
                </a:lnTo>
                <a:lnTo>
                  <a:pt x="4114800" y="502920"/>
                </a:lnTo>
                <a:lnTo>
                  <a:pt x="0" y="50292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533400" y="2453640"/>
            <a:ext cx="1905000" cy="502919"/>
          </a:xfrm>
          <a:custGeom>
            <a:avLst/>
            <a:gdLst/>
            <a:ahLst/>
            <a:cxnLst/>
            <a:rect l="l" t="t" r="r" b="b"/>
            <a:pathLst>
              <a:path w="1905000" h="502919">
                <a:moveTo>
                  <a:pt x="0" y="502919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502919"/>
                </a:lnTo>
                <a:lnTo>
                  <a:pt x="0" y="50291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2438400" y="2453640"/>
            <a:ext cx="2057400" cy="502919"/>
          </a:xfrm>
          <a:custGeom>
            <a:avLst/>
            <a:gdLst/>
            <a:ahLst/>
            <a:cxnLst/>
            <a:rect l="l" t="t" r="r" b="b"/>
            <a:pathLst>
              <a:path w="2057400" h="502919">
                <a:moveTo>
                  <a:pt x="0" y="502919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502919"/>
                </a:lnTo>
                <a:lnTo>
                  <a:pt x="0" y="50291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495800" y="2453640"/>
            <a:ext cx="4114800" cy="502919"/>
          </a:xfrm>
          <a:custGeom>
            <a:avLst/>
            <a:gdLst/>
            <a:ahLst/>
            <a:cxnLst/>
            <a:rect l="l" t="t" r="r" b="b"/>
            <a:pathLst>
              <a:path w="4114800" h="502919">
                <a:moveTo>
                  <a:pt x="0" y="502919"/>
                </a:moveTo>
                <a:lnTo>
                  <a:pt x="0" y="0"/>
                </a:lnTo>
                <a:lnTo>
                  <a:pt x="4114800" y="0"/>
                </a:lnTo>
                <a:lnTo>
                  <a:pt x="4114800" y="502919"/>
                </a:lnTo>
                <a:lnTo>
                  <a:pt x="0" y="50291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533400" y="2956559"/>
            <a:ext cx="1905000" cy="914400"/>
          </a:xfrm>
          <a:custGeom>
            <a:avLst/>
            <a:gdLst/>
            <a:ahLst/>
            <a:cxnLst/>
            <a:rect l="l" t="t" r="r" b="b"/>
            <a:pathLst>
              <a:path w="1905000" h="914400">
                <a:moveTo>
                  <a:pt x="0" y="914401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914401"/>
                </a:lnTo>
                <a:lnTo>
                  <a:pt x="0" y="914401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438400" y="2956559"/>
            <a:ext cx="2057400" cy="914400"/>
          </a:xfrm>
          <a:custGeom>
            <a:avLst/>
            <a:gdLst/>
            <a:ahLst/>
            <a:cxnLst/>
            <a:rect l="l" t="t" r="r" b="b"/>
            <a:pathLst>
              <a:path w="2057400" h="914400">
                <a:moveTo>
                  <a:pt x="0" y="914401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914401"/>
                </a:lnTo>
                <a:lnTo>
                  <a:pt x="0" y="914401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495800" y="2956559"/>
            <a:ext cx="4114800" cy="914400"/>
          </a:xfrm>
          <a:custGeom>
            <a:avLst/>
            <a:gdLst/>
            <a:ahLst/>
            <a:cxnLst/>
            <a:rect l="l" t="t" r="r" b="b"/>
            <a:pathLst>
              <a:path w="4114800" h="914400">
                <a:moveTo>
                  <a:pt x="0" y="914401"/>
                </a:moveTo>
                <a:lnTo>
                  <a:pt x="0" y="0"/>
                </a:lnTo>
                <a:lnTo>
                  <a:pt x="4114800" y="0"/>
                </a:lnTo>
                <a:lnTo>
                  <a:pt x="4114800" y="914401"/>
                </a:lnTo>
                <a:lnTo>
                  <a:pt x="0" y="914401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533400" y="3870960"/>
            <a:ext cx="1905000" cy="914400"/>
          </a:xfrm>
          <a:custGeom>
            <a:avLst/>
            <a:gdLst/>
            <a:ahLst/>
            <a:cxnLst/>
            <a:rect l="l" t="t" r="r" b="b"/>
            <a:pathLst>
              <a:path w="1905000" h="914400">
                <a:moveTo>
                  <a:pt x="0" y="914400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2438400" y="3870960"/>
            <a:ext cx="2057400" cy="914400"/>
          </a:xfrm>
          <a:custGeom>
            <a:avLst/>
            <a:gdLst/>
            <a:ahLst/>
            <a:cxnLst/>
            <a:rect l="l" t="t" r="r" b="b"/>
            <a:pathLst>
              <a:path w="2057400" h="914400">
                <a:moveTo>
                  <a:pt x="0" y="914400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495800" y="3870960"/>
            <a:ext cx="4114800" cy="914400"/>
          </a:xfrm>
          <a:custGeom>
            <a:avLst/>
            <a:gdLst/>
            <a:ahLst/>
            <a:cxnLst/>
            <a:rect l="l" t="t" r="r" b="b"/>
            <a:pathLst>
              <a:path w="4114800" h="914400">
                <a:moveTo>
                  <a:pt x="0" y="914400"/>
                </a:moveTo>
                <a:lnTo>
                  <a:pt x="0" y="0"/>
                </a:lnTo>
                <a:lnTo>
                  <a:pt x="4114800" y="0"/>
                </a:lnTo>
                <a:lnTo>
                  <a:pt x="41148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533400" y="4785360"/>
            <a:ext cx="1905000" cy="914400"/>
          </a:xfrm>
          <a:custGeom>
            <a:avLst/>
            <a:gdLst/>
            <a:ahLst/>
            <a:cxnLst/>
            <a:rect l="l" t="t" r="r" b="b"/>
            <a:pathLst>
              <a:path w="1905000" h="914400">
                <a:moveTo>
                  <a:pt x="0" y="914400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2438400" y="4785360"/>
            <a:ext cx="2057400" cy="914400"/>
          </a:xfrm>
          <a:custGeom>
            <a:avLst/>
            <a:gdLst/>
            <a:ahLst/>
            <a:cxnLst/>
            <a:rect l="l" t="t" r="r" b="b"/>
            <a:pathLst>
              <a:path w="2057400" h="914400">
                <a:moveTo>
                  <a:pt x="0" y="914400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495800" y="4785360"/>
            <a:ext cx="4114800" cy="914400"/>
          </a:xfrm>
          <a:custGeom>
            <a:avLst/>
            <a:gdLst/>
            <a:ahLst/>
            <a:cxnLst/>
            <a:rect l="l" t="t" r="r" b="b"/>
            <a:pathLst>
              <a:path w="4114800" h="914400">
                <a:moveTo>
                  <a:pt x="0" y="914400"/>
                </a:moveTo>
                <a:lnTo>
                  <a:pt x="0" y="0"/>
                </a:lnTo>
                <a:lnTo>
                  <a:pt x="4114800" y="0"/>
                </a:lnTo>
                <a:lnTo>
                  <a:pt x="41148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CFD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2432050" y="1435100"/>
            <a:ext cx="12700" cy="4277360"/>
          </a:xfrm>
          <a:custGeom>
            <a:avLst/>
            <a:gdLst/>
            <a:ahLst/>
            <a:cxnLst/>
            <a:rect l="l" t="t" r="r" b="b"/>
            <a:pathLst>
              <a:path w="12700" h="4277360">
                <a:moveTo>
                  <a:pt x="6350" y="6350"/>
                </a:moveTo>
                <a:lnTo>
                  <a:pt x="6350" y="427101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489450" y="1435100"/>
            <a:ext cx="12700" cy="4277360"/>
          </a:xfrm>
          <a:custGeom>
            <a:avLst/>
            <a:gdLst/>
            <a:ahLst/>
            <a:cxnLst/>
            <a:rect l="l" t="t" r="r" b="b"/>
            <a:pathLst>
              <a:path w="12700" h="4277360">
                <a:moveTo>
                  <a:pt x="6350" y="6350"/>
                </a:moveTo>
                <a:lnTo>
                  <a:pt x="6350" y="427101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08000" y="1931670"/>
            <a:ext cx="8128000" cy="38100"/>
          </a:xfrm>
          <a:custGeom>
            <a:avLst/>
            <a:gdLst/>
            <a:ahLst/>
            <a:cxnLst/>
            <a:rect l="l" t="t" r="r" b="b"/>
            <a:pathLst>
              <a:path w="8128000" h="38100">
                <a:moveTo>
                  <a:pt x="19050" y="19050"/>
                </a:moveTo>
                <a:lnTo>
                  <a:pt x="8108950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20700" y="2447290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20700" y="2950209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20700" y="3864610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20700" y="4779010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27050" y="1435100"/>
            <a:ext cx="12700" cy="4277360"/>
          </a:xfrm>
          <a:custGeom>
            <a:avLst/>
            <a:gdLst/>
            <a:ahLst/>
            <a:cxnLst/>
            <a:rect l="l" t="t" r="r" b="b"/>
            <a:pathLst>
              <a:path w="12700" h="4277360">
                <a:moveTo>
                  <a:pt x="6350" y="6350"/>
                </a:moveTo>
                <a:lnTo>
                  <a:pt x="6350" y="427101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604250" y="1435100"/>
            <a:ext cx="12700" cy="4277360"/>
          </a:xfrm>
          <a:custGeom>
            <a:avLst/>
            <a:gdLst/>
            <a:ahLst/>
            <a:cxnLst/>
            <a:rect l="l" t="t" r="r" b="b"/>
            <a:pathLst>
              <a:path w="12700" h="4277360">
                <a:moveTo>
                  <a:pt x="6350" y="6350"/>
                </a:moveTo>
                <a:lnTo>
                  <a:pt x="6350" y="427101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0700" y="1441450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20700" y="5693410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24840" y="1631467"/>
            <a:ext cx="9290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Constantia"/>
                <a:cs typeface="Constantia"/>
              </a:rPr>
              <a:t>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530094" y="1631467"/>
            <a:ext cx="9854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Constantia"/>
                <a:cs typeface="Constantia"/>
              </a:rPr>
              <a:t>Example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587875" y="1631467"/>
            <a:ext cx="22713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Constantia"/>
                <a:cs typeface="Constantia"/>
              </a:rPr>
              <a:t>Example description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134768"/>
            <a:ext cx="6279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::after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30094" y="2134768"/>
            <a:ext cx="7559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p::after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587875" y="2134768"/>
            <a:ext cx="37977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Insert content after every &lt;p&gt; element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2637688"/>
            <a:ext cx="7975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::before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530094" y="2637688"/>
            <a:ext cx="9256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p::before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587875" y="2637688"/>
            <a:ext cx="39739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Insert content before every &lt;p&gt; element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24840" y="3346602"/>
            <a:ext cx="118437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::first-letter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30094" y="3346602"/>
            <a:ext cx="131246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p::first-letter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587875" y="3140633"/>
            <a:ext cx="3386188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Selects the first letter of every &lt;p&gt;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587875" y="3552342"/>
            <a:ext cx="861822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element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24840" y="4261383"/>
            <a:ext cx="10287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::first-line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530094" y="4261383"/>
            <a:ext cx="11567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p::first-line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87875" y="4055262"/>
            <a:ext cx="3234921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Selects the first line of every &lt;p&gt;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587875" y="4467123"/>
            <a:ext cx="8618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element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24840" y="5175783"/>
            <a:ext cx="10565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::selection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530094" y="5175783"/>
            <a:ext cx="118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p::selection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87875" y="4970043"/>
            <a:ext cx="39495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Selects the portion of an element that is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587875" y="5381523"/>
            <a:ext cx="17677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selected by a user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6217920" cy="890016"/>
          </a:xfrm>
          <a:prstGeom prst="rect">
            <a:avLst/>
          </a:prstGeom>
        </p:spPr>
      </p:pic>
      <p:sp>
        <p:nvSpPr>
          <p:cNvPr id="444" name="object 44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135624" cy="809244"/>
          </a:xfrm>
          <a:prstGeom prst="rect">
            <a:avLst/>
          </a:prstGeom>
        </p:spPr>
      </p:pic>
      <p:sp>
        <p:nvSpPr>
          <p:cNvPr id="445" name="object 445"/>
          <p:cNvSpPr/>
          <p:nvPr/>
        </p:nvSpPr>
        <p:spPr>
          <a:xfrm>
            <a:off x="228600" y="5858474"/>
            <a:ext cx="8763000" cy="880364"/>
          </a:xfrm>
          <a:custGeom>
            <a:avLst/>
            <a:gdLst/>
            <a:ahLst/>
            <a:cxnLst/>
            <a:rect l="l" t="t" r="r" b="b"/>
            <a:pathLst>
              <a:path w="8763000" h="880364">
                <a:moveTo>
                  <a:pt x="0" y="880364"/>
                </a:moveTo>
                <a:lnTo>
                  <a:pt x="0" y="0"/>
                </a:lnTo>
                <a:lnTo>
                  <a:pt x="8763000" y="0"/>
                </a:lnTo>
                <a:lnTo>
                  <a:pt x="8763000" y="880364"/>
                </a:lnTo>
                <a:lnTo>
                  <a:pt x="0" y="880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209550" y="5839424"/>
            <a:ext cx="8801100" cy="918464"/>
          </a:xfrm>
          <a:custGeom>
            <a:avLst/>
            <a:gdLst/>
            <a:ahLst/>
            <a:cxnLst/>
            <a:rect l="l" t="t" r="r" b="b"/>
            <a:pathLst>
              <a:path w="8801100" h="918464">
                <a:moveTo>
                  <a:pt x="19050" y="899414"/>
                </a:moveTo>
                <a:lnTo>
                  <a:pt x="19050" y="19050"/>
                </a:lnTo>
                <a:lnTo>
                  <a:pt x="8782050" y="19050"/>
                </a:lnTo>
                <a:lnTo>
                  <a:pt x="8782050" y="899414"/>
                </a:lnTo>
                <a:lnTo>
                  <a:pt x="19050" y="899414"/>
                </a:lnTo>
                <a:close/>
              </a:path>
            </a:pathLst>
          </a:custGeom>
          <a:ln w="38100">
            <a:solidFill>
              <a:srgbClr val="3891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text 1"/>
          <p:cNvSpPr txBox="1"/>
          <p:nvPr/>
        </p:nvSpPr>
        <p:spPr>
          <a:xfrm>
            <a:off x="320040" y="6043498"/>
            <a:ext cx="82928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The double colon replaced the single-colon notation for pseudo-elements in CSS3 to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20040" y="6454978"/>
            <a:ext cx="53349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distinguish </a:t>
            </a:r>
            <a:r>
              <a:rPr sz="1800" b="1" spc="10" dirty="0">
                <a:latin typeface="Constantia"/>
                <a:cs typeface="Constantia"/>
              </a:rPr>
              <a:t>pseudo-classes </a:t>
            </a:r>
            <a:r>
              <a:rPr sz="1800" spc="10" dirty="0">
                <a:latin typeface="Constantia"/>
                <a:cs typeface="Constantia"/>
              </a:rPr>
              <a:t>from </a:t>
            </a:r>
            <a:r>
              <a:rPr sz="1800" b="1" spc="10" dirty="0">
                <a:latin typeface="Constantia"/>
                <a:cs typeface="Constantia"/>
              </a:rPr>
              <a:t>pseudo-elements</a:t>
            </a:r>
            <a:r>
              <a:rPr sz="1800" spc="10" dirty="0">
                <a:latin typeface="Constantia"/>
                <a:cs typeface="Constantia"/>
              </a:rPr>
              <a:t>.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772400" cy="890016"/>
          </a:xfrm>
          <a:prstGeom prst="rect">
            <a:avLst/>
          </a:prstGeom>
        </p:spPr>
      </p:pic>
      <p:sp>
        <p:nvSpPr>
          <p:cNvPr id="447" name="object 447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690104" cy="809244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" y="1626108"/>
            <a:ext cx="8743188" cy="523189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99160" y="1851682"/>
            <a:ext cx="511052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p::first-line { text-decoration: underline; 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196106"/>
            <a:ext cx="533291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p.noline::first-line { text-decoration: none; 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9160" y="2540530"/>
            <a:ext cx="4000159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p::first-letter { font-size: 5em; 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9160" y="2885208"/>
            <a:ext cx="533264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p::before { content: url(/images/bullet.gif); 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9160" y="3229632"/>
            <a:ext cx="6779641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p::after { content: “Thank you”; color:red; font-size:34px;}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574055"/>
            <a:ext cx="77876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&lt;body&gt;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3918479"/>
            <a:ext cx="66751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&lt;div&gt;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45820" y="4262931"/>
            <a:ext cx="3334311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&lt;p&gt;First paragraph in div&lt;/p&gt;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45820" y="4607582"/>
            <a:ext cx="533381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&lt;p class=“noline”&gt;Second paragraph in div. &lt;/p&gt;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24840" y="4952006"/>
            <a:ext cx="77876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&lt;/div&gt;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24840" y="5296430"/>
            <a:ext cx="89001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&lt;/body&gt;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5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7217664" cy="3578352"/>
          </a:xfrm>
          <a:prstGeom prst="rect">
            <a:avLst/>
          </a:prstGeom>
        </p:spPr>
      </p:pic>
      <p:pic>
        <p:nvPicPr>
          <p:cNvPr id="5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3805233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7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570" b="1" spc="10" dirty="0">
                <a:solidFill>
                  <a:srgbClr val="C00000"/>
                </a:solidFill>
                <a:latin typeface="Constantia"/>
                <a:cs typeface="Constantia"/>
              </a:rPr>
              <a:t>The overf low property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385390"/>
            <a:ext cx="641908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specifies what happens if content overf lows an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934284"/>
            <a:ext cx="18729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element's box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521024"/>
            <a:ext cx="180807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CSS Syntax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5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729228" cy="890016"/>
          </a:xfrm>
          <a:prstGeom prst="rect">
            <a:avLst/>
          </a:prstGeom>
        </p:spPr>
      </p:pic>
      <p:sp>
        <p:nvSpPr>
          <p:cNvPr id="448" name="object 44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643884" cy="809244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3927348"/>
            <a:ext cx="6507480" cy="621792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3947160"/>
            <a:ext cx="6365748" cy="54864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023360"/>
            <a:ext cx="6315456" cy="429768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24" y="4043172"/>
            <a:ext cx="1170432" cy="356616"/>
          </a:xfrm>
          <a:prstGeom prst="rect">
            <a:avLst/>
          </a:prstGeom>
        </p:spPr>
      </p:pic>
      <p:pic>
        <p:nvPicPr>
          <p:cNvPr id="5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043172"/>
            <a:ext cx="5283708" cy="3566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387094" y="4153810"/>
            <a:ext cx="600616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FFFF00"/>
                </a:solidFill>
                <a:latin typeface="Consolas"/>
                <a:cs typeface="Consolas"/>
              </a:rPr>
              <a:t>overflow</a:t>
            </a: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: visible|hidden|scroll|auto|initial|inherit;</a:t>
            </a:r>
            <a:endParaRPr sz="1500">
              <a:latin typeface="Consolas"/>
              <a:cs typeface="Consolas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56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57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971288"/>
          </a:xfrm>
          <a:prstGeom prst="rect">
            <a:avLst/>
          </a:prstGeom>
        </p:spPr>
      </p:pic>
      <p:pic>
        <p:nvPicPr>
          <p:cNvPr id="5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446276"/>
            <a:ext cx="7587996" cy="4764024"/>
          </a:xfrm>
          <a:prstGeom prst="rect">
            <a:avLst/>
          </a:prstGeom>
        </p:spPr>
      </p:pic>
      <p:pic>
        <p:nvPicPr>
          <p:cNvPr id="5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8676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11655"/>
            <a:ext cx="103418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b="1" spc="10" dirty="0">
                <a:solidFill>
                  <a:srgbClr val="0070C0"/>
                </a:solidFill>
                <a:latin typeface="Constantia"/>
                <a:cs typeface="Constantia"/>
              </a:rPr>
              <a:t>visible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1922944"/>
            <a:ext cx="6755955" cy="4754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10" spc="10" dirty="0">
                <a:solidFill>
                  <a:srgbClr val="C00000"/>
                </a:solidFill>
                <a:latin typeface="Constantia"/>
                <a:cs typeface="Constantia"/>
              </a:rPr>
              <a:t>The overf low is not clipped. It renders outside the element's box. This</a:t>
            </a:r>
            <a:endParaRPr sz="16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is default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518816"/>
            <a:ext cx="1101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b="1" spc="10" dirty="0">
                <a:solidFill>
                  <a:srgbClr val="0070C0"/>
                </a:solidFill>
                <a:latin typeface="Constantia"/>
                <a:cs typeface="Constantia"/>
              </a:rPr>
              <a:t>hidden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829724"/>
            <a:ext cx="6525768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2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70" spc="10" dirty="0">
                <a:solidFill>
                  <a:srgbClr val="C00000"/>
                </a:solidFill>
                <a:latin typeface="Constantia"/>
                <a:cs typeface="Constantia"/>
              </a:rPr>
              <a:t>The overf low is clipped, and the rest of the content will be invisible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3166541"/>
            <a:ext cx="926469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b="1" spc="10" dirty="0">
                <a:solidFill>
                  <a:srgbClr val="0070C0"/>
                </a:solidFill>
                <a:latin typeface="Constantia"/>
                <a:cs typeface="Constantia"/>
              </a:rPr>
              <a:t>scroll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477678"/>
            <a:ext cx="6708675" cy="4754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10" spc="10" dirty="0">
                <a:solidFill>
                  <a:srgbClr val="C00000"/>
                </a:solidFill>
                <a:latin typeface="Constantia"/>
                <a:cs typeface="Constantia"/>
              </a:rPr>
              <a:t>The overf low is clipped, but a scroll-bar is added to see the rest of the</a:t>
            </a:r>
            <a:endParaRPr sz="16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content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073550"/>
            <a:ext cx="810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b="1" spc="10" dirty="0">
                <a:solidFill>
                  <a:srgbClr val="0070C0"/>
                </a:solidFill>
                <a:latin typeface="Constantia"/>
                <a:cs typeface="Constantia"/>
              </a:rPr>
              <a:t>auto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384839"/>
            <a:ext cx="6888066" cy="4754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10" spc="10" dirty="0">
                <a:solidFill>
                  <a:srgbClr val="C00000"/>
                </a:solidFill>
                <a:latin typeface="Constantia"/>
                <a:cs typeface="Constantia"/>
              </a:rPr>
              <a:t>If overf low is clipped, a scroll-bar should be added to see the rest of the</a:t>
            </a:r>
            <a:endParaRPr sz="16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content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980711"/>
            <a:ext cx="9889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b="1" spc="10" dirty="0">
                <a:solidFill>
                  <a:srgbClr val="0070C0"/>
                </a:solidFill>
                <a:latin typeface="Constantia"/>
                <a:cs typeface="Constantia"/>
              </a:rPr>
              <a:t>initial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5291619"/>
            <a:ext cx="3754161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Sets this property to its default value.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24840" y="5628436"/>
            <a:ext cx="1078462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b="1" spc="10" dirty="0">
                <a:solidFill>
                  <a:srgbClr val="0070C0"/>
                </a:solidFill>
                <a:latin typeface="Constantia"/>
                <a:cs typeface="Constantia"/>
              </a:rPr>
              <a:t>inherit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90904" y="5939573"/>
            <a:ext cx="4599450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2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70" spc="10" dirty="0">
                <a:solidFill>
                  <a:srgbClr val="C00000"/>
                </a:solidFill>
                <a:latin typeface="Constantia"/>
                <a:cs typeface="Constantia"/>
              </a:rPr>
              <a:t>Inherits this property from its parent element.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5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729228" cy="890016"/>
          </a:xfrm>
          <a:prstGeom prst="rect">
            <a:avLst/>
          </a:prstGeom>
        </p:spPr>
      </p:pic>
      <p:sp>
        <p:nvSpPr>
          <p:cNvPr id="449" name="object 449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643884" cy="809244"/>
          </a:xfrm>
          <a:prstGeom prst="rect">
            <a:avLst/>
          </a:prstGeom>
        </p:spPr>
      </p:pic>
      <p:pic>
        <p:nvPicPr>
          <p:cNvPr id="5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5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58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58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5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522475"/>
            <a:ext cx="7299959" cy="5224271"/>
          </a:xfrm>
          <a:prstGeom prst="rect">
            <a:avLst/>
          </a:prstGeom>
        </p:spPr>
      </p:pic>
      <p:pic>
        <p:nvPicPr>
          <p:cNvPr id="5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12951"/>
            <a:ext cx="254561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The f loat Property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206751"/>
            <a:ext cx="473457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Specifies an element should f loat or not.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671571"/>
            <a:ext cx="655379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In its simplest use, the f loat property can be used to wrap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65224" y="3098316"/>
            <a:ext cx="2209227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text around images.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3563365"/>
            <a:ext cx="416897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i="1" spc="10" dirty="0">
                <a:solidFill>
                  <a:srgbClr val="C00000"/>
                </a:solidFill>
                <a:latin typeface="Constantia"/>
                <a:cs typeface="Constantia"/>
              </a:rPr>
              <a:t>f loat</a:t>
            </a:r>
            <a:r>
              <a:rPr sz="1970" i="1" spc="10" dirty="0">
                <a:solidFill>
                  <a:srgbClr val="0070C0"/>
                </a:solidFill>
                <a:latin typeface="Constantia"/>
                <a:cs typeface="Constantia"/>
              </a:rPr>
              <a:t>: none|left|right|initial|inherit;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5423280"/>
            <a:ext cx="44127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1E190D"/>
                </a:solidFill>
                <a:latin typeface="Constantia"/>
                <a:cs typeface="Constantia"/>
              </a:rPr>
              <a:t>s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5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6769607" cy="890016"/>
          </a:xfrm>
          <a:prstGeom prst="rect">
            <a:avLst/>
          </a:prstGeom>
        </p:spPr>
      </p:pic>
      <p:sp>
        <p:nvSpPr>
          <p:cNvPr id="450" name="object 450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684264" cy="809244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" y="3966970"/>
            <a:ext cx="4297680" cy="289102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77240" y="4186787"/>
            <a:ext cx="780288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&lt;style&gt;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71676" y="4421483"/>
            <a:ext cx="1765042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img {width:100px;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691894" y="4656179"/>
            <a:ext cx="1370076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height:100px;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91894" y="4890875"/>
            <a:ext cx="1272539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float: left;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691894" y="5125726"/>
            <a:ext cx="1372719" cy="1786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margin: 5px;}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77240" y="5360648"/>
            <a:ext cx="87782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&lt;/style&gt;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77240" y="5595319"/>
            <a:ext cx="682752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&lt;body&gt;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691894" y="5830015"/>
            <a:ext cx="225577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&lt;img src="bird3.png"/&gt;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691894" y="6064711"/>
            <a:ext cx="245462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&lt;p&gt;Lorem ipsum dolor sit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691894" y="6299407"/>
            <a:ext cx="1077010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amet, ……p&gt;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77240" y="6534407"/>
            <a:ext cx="78160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8CF4F2"/>
                </a:solidFill>
                <a:latin typeface="Consolas"/>
                <a:cs typeface="Consolas"/>
              </a:rPr>
              <a:t>&lt;/body&gt;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5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103878"/>
            <a:ext cx="3124200" cy="2601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866887" cy="5276088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446274"/>
            <a:ext cx="7711440" cy="5411724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763256" cy="51724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11655"/>
            <a:ext cx="182925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CSS saves time: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1922944"/>
            <a:ext cx="6705968" cy="4754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10" spc="10" dirty="0">
                <a:solidFill>
                  <a:srgbClr val="0070C0"/>
                </a:solidFill>
                <a:latin typeface="Constantia"/>
                <a:cs typeface="Constantia"/>
              </a:rPr>
              <a:t>You can write CSS once and then reuse same sheet in multiple HTML</a:t>
            </a:r>
            <a:endParaRPr sz="16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pages.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518816"/>
            <a:ext cx="20729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Pages load faster 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829724"/>
            <a:ext cx="7011100" cy="4758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10" spc="10" dirty="0">
                <a:solidFill>
                  <a:srgbClr val="0070C0"/>
                </a:solidFill>
                <a:latin typeface="Constantia"/>
                <a:cs typeface="Constantia"/>
              </a:rPr>
              <a:t>If you are using CSS, you do not need to write HTML tag attributes every</a:t>
            </a:r>
            <a:endParaRPr sz="16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time. less code means faster download times.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3425850"/>
            <a:ext cx="21609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Easy maintenance: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736758"/>
            <a:ext cx="6962410" cy="4754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10" spc="10" dirty="0">
                <a:solidFill>
                  <a:srgbClr val="0070C0"/>
                </a:solidFill>
                <a:latin typeface="Constantia"/>
                <a:cs typeface="Constantia"/>
              </a:rPr>
              <a:t>To make a global change, simply change the style, and all elements in all</a:t>
            </a:r>
            <a:endParaRPr sz="16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the web pages will be updated automatically.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332782"/>
            <a:ext cx="2786091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Superior styles to HTML: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643920"/>
            <a:ext cx="5203228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2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70" spc="10" dirty="0">
                <a:solidFill>
                  <a:srgbClr val="0070C0"/>
                </a:solidFill>
                <a:latin typeface="Constantia"/>
                <a:cs typeface="Constantia"/>
              </a:rPr>
              <a:t>CSS has a much wider array of attributes than HTML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980711"/>
            <a:ext cx="33611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2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770" spc="10" dirty="0">
                <a:solidFill>
                  <a:srgbClr val="C00000"/>
                </a:solidFill>
                <a:latin typeface="Constantia"/>
                <a:cs typeface="Constantia"/>
              </a:rPr>
              <a:t>Multiple Device Compatibility: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5291619"/>
            <a:ext cx="6611394" cy="4758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10" spc="10" dirty="0">
                <a:solidFill>
                  <a:srgbClr val="0070C0"/>
                </a:solidFill>
                <a:latin typeface="Constantia"/>
                <a:cs typeface="Constantia"/>
              </a:rPr>
              <a:t>Style sheets allow content to be optimized for more than one type of</a:t>
            </a:r>
            <a:endParaRPr sz="16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device. By using the same HTML document, different versions of a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65224" y="6069113"/>
            <a:ext cx="2145252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phones or for printing.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753356" cy="89001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668012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5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7560564" cy="1851659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7120658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7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570" spc="10" dirty="0">
                <a:solidFill>
                  <a:srgbClr val="002060"/>
                </a:solidFill>
                <a:latin typeface="Constantia"/>
                <a:cs typeface="Constantia"/>
              </a:rPr>
              <a:t>Aside from the simple example of wrapping text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362885"/>
            <a:ext cx="6165060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70" spc="10" dirty="0">
                <a:solidFill>
                  <a:srgbClr val="002060"/>
                </a:solidFill>
                <a:latin typeface="Constantia"/>
                <a:cs typeface="Constantia"/>
              </a:rPr>
              <a:t>around images, f loats can be used to create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9160" y="2957270"/>
            <a:ext cx="2995478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b="1" spc="10" dirty="0">
                <a:solidFill>
                  <a:srgbClr val="002060"/>
                </a:solidFill>
                <a:latin typeface="Constantia"/>
                <a:cs typeface="Constantia"/>
              </a:rPr>
              <a:t>entire web layouts</a:t>
            </a:r>
            <a:r>
              <a:rPr sz="2600" spc="10" dirty="0">
                <a:solidFill>
                  <a:srgbClr val="002060"/>
                </a:solidFill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5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6254496" cy="890016"/>
          </a:xfrm>
          <a:prstGeom prst="rect">
            <a:avLst/>
          </a:prstGeom>
        </p:spPr>
      </p:pic>
      <p:sp>
        <p:nvSpPr>
          <p:cNvPr id="451" name="object 451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172200" cy="809244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487420"/>
            <a:ext cx="4800600" cy="3370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524000"/>
            <a:ext cx="7214616" cy="4125468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25498"/>
            <a:ext cx="298216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b="1" spc="10" dirty="0">
                <a:solidFill>
                  <a:srgbClr val="C00000"/>
                </a:solidFill>
                <a:latin typeface="Constantia"/>
                <a:cs typeface="Constantia"/>
              </a:rPr>
              <a:t>The clear Property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263115"/>
            <a:ext cx="650727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is used to control the behavior of f loating elements.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770606"/>
            <a:ext cx="635444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To avoid elements after a f loating element to f loat.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278353"/>
            <a:ext cx="590180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specifies on which sides of an element f loating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3747745"/>
            <a:ext cx="405676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elements are not allowed to f loat: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4255389"/>
            <a:ext cx="5770502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b="1" i="1" spc="10" dirty="0">
                <a:solidFill>
                  <a:srgbClr val="002060"/>
                </a:solidFill>
                <a:latin typeface="Constantia"/>
                <a:cs typeface="Constantia"/>
              </a:rPr>
              <a:t>clear: none|left|right|both|initial|inherit;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5270602"/>
            <a:ext cx="45727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s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6769607" cy="890016"/>
          </a:xfrm>
          <a:prstGeom prst="rect">
            <a:avLst/>
          </a:prstGeom>
        </p:spPr>
      </p:pic>
      <p:sp>
        <p:nvSpPr>
          <p:cNvPr id="452" name="object 452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684264" cy="809244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" y="4747260"/>
            <a:ext cx="8895588" cy="1976628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387094" y="4974358"/>
            <a:ext cx="666851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img {width:100px; height:100px; float: right; margin: 5px;}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87094" y="5242582"/>
            <a:ext cx="178003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p{clear:right;}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72440" y="5510833"/>
            <a:ext cx="778764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&lt;body&gt;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387094" y="5779284"/>
            <a:ext cx="255837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&lt;img src="bird3.png"/&gt;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387094" y="6047508"/>
            <a:ext cx="700273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8CF4F2"/>
                </a:solidFill>
                <a:latin typeface="Consolas"/>
                <a:cs typeface="Consolas"/>
              </a:rPr>
              <a:t>&lt;p&gt;Lorem ipsum dolor sit amet, consectetur adipiscing elit….p&gt;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72440" y="6315732"/>
            <a:ext cx="89077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8CF4F2"/>
                </a:solidFill>
                <a:latin typeface="Consolas"/>
                <a:cs typeface="Consolas"/>
              </a:rPr>
              <a:t>&lt;/body&gt;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724400" cy="890016"/>
          </a:xfrm>
          <a:prstGeom prst="rect">
            <a:avLst/>
          </a:prstGeom>
        </p:spPr>
      </p:pic>
      <p:sp>
        <p:nvSpPr>
          <p:cNvPr id="453" name="object 453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640580" cy="809244"/>
          </a:xfrm>
          <a:prstGeom prst="rect">
            <a:avLst/>
          </a:prstGeom>
        </p:spPr>
      </p:pic>
      <p:pic>
        <p:nvPicPr>
          <p:cNvPr id="6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79248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498092"/>
            <a:ext cx="7438643" cy="4956047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88567"/>
            <a:ext cx="704182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Setting the 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width 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of a block-level element will prevent it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124431"/>
            <a:ext cx="579872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from stretching out to the edges of its container.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636495"/>
            <a:ext cx="656063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Use 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margin: auto;, 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to horizontally center an element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9160" y="3072384"/>
            <a:ext cx="2466703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within its container.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3534409"/>
            <a:ext cx="668257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The element will then take up the specified width, and the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65224" y="3930649"/>
            <a:ext cx="585368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remaining space will be split equally between the two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65224" y="4327041"/>
            <a:ext cx="1018996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margins: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5195950"/>
            <a:ext cx="44127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6888480" cy="890016"/>
          </a:xfrm>
          <a:prstGeom prst="rect">
            <a:avLst/>
          </a:prstGeom>
        </p:spPr>
      </p:pic>
      <p:sp>
        <p:nvSpPr>
          <p:cNvPr id="454" name="object 45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803136" cy="809244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76" y="3048038"/>
            <a:ext cx="6745224" cy="3809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5580888" cy="4437888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501140"/>
            <a:ext cx="5582412" cy="4247388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54772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66519"/>
            <a:ext cx="520738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Width: 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prevent it from stretching out to the edges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023516"/>
            <a:ext cx="153893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of its container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456332"/>
            <a:ext cx="461424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Margin: auto; 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centers the element within its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9160" y="2812948"/>
            <a:ext cx="9980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container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3246018"/>
            <a:ext cx="483346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Problem: 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when the browser window is smaller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9160" y="3602634"/>
            <a:ext cx="471579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70C0"/>
                </a:solidFill>
                <a:latin typeface="Constantia"/>
                <a:cs typeface="Constantia"/>
              </a:rPr>
              <a:t>than the width of the element. The browser will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99160" y="3959250"/>
            <a:ext cx="375772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0070C0"/>
                </a:solidFill>
                <a:latin typeface="Constantia"/>
                <a:cs typeface="Constantia"/>
              </a:rPr>
              <a:t>add a horizontal scrollbar to the page.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24840" y="5079771"/>
            <a:ext cx="49405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Using </a:t>
            </a:r>
            <a:r>
              <a:rPr sz="1800" spc="10" dirty="0">
                <a:solidFill>
                  <a:srgbClr val="C00000"/>
                </a:solidFill>
                <a:latin typeface="Constantia"/>
                <a:cs typeface="Constantia"/>
              </a:rPr>
              <a:t>max-width 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instead, in this situation, will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9160" y="5436641"/>
            <a:ext cx="49617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70C0"/>
                </a:solidFill>
                <a:latin typeface="Constantia"/>
                <a:cs typeface="Constantia"/>
              </a:rPr>
              <a:t>improve the browser's handling of small windows.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175260"/>
            <a:ext cx="7498080" cy="868680"/>
          </a:xfrm>
          <a:prstGeom prst="rect">
            <a:avLst/>
          </a:prstGeom>
        </p:spPr>
      </p:pic>
      <p:pic>
        <p:nvPicPr>
          <p:cNvPr id="6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68224"/>
            <a:ext cx="7402068" cy="806196"/>
          </a:xfrm>
          <a:prstGeom prst="rect">
            <a:avLst/>
          </a:prstGeom>
        </p:spPr>
      </p:pic>
      <p:sp>
        <p:nvSpPr>
          <p:cNvPr id="455" name="object 455"/>
          <p:cNvSpPr/>
          <p:nvPr/>
        </p:nvSpPr>
        <p:spPr>
          <a:xfrm>
            <a:off x="533400" y="2286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06324"/>
            <a:ext cx="7315200" cy="717804"/>
          </a:xfrm>
          <a:prstGeom prst="rect">
            <a:avLst/>
          </a:prstGeom>
        </p:spPr>
      </p:pic>
      <p:pic>
        <p:nvPicPr>
          <p:cNvPr id="6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76400"/>
            <a:ext cx="2962275" cy="1228725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724400"/>
            <a:ext cx="2952750" cy="1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742688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446274"/>
            <a:ext cx="7431024" cy="5411724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6390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11655"/>
            <a:ext cx="8163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CSS3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1922944"/>
            <a:ext cx="3023999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is the latest standard for CSS.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220124"/>
            <a:ext cx="6265829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2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70" spc="10" dirty="0">
                <a:solidFill>
                  <a:srgbClr val="C00000"/>
                </a:solidFill>
                <a:latin typeface="Constantia"/>
                <a:cs typeface="Constantia"/>
              </a:rPr>
              <a:t>is completely backwards-compatible with earlier versions of CSS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517305"/>
            <a:ext cx="6724578" cy="4754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10" spc="10" dirty="0">
                <a:solidFill>
                  <a:srgbClr val="C00000"/>
                </a:solidFill>
                <a:latin typeface="Constantia"/>
                <a:cs typeface="Constantia"/>
              </a:rPr>
              <a:t>has been split into "modules". It contains the "old CSS specification“ .</a:t>
            </a:r>
            <a:endParaRPr sz="1600">
              <a:latin typeface="Constantia"/>
              <a:cs typeface="Constantia"/>
            </a:endParaRPr>
          </a:p>
          <a:p>
            <a:pPr marL="274319">
              <a:lnSpc>
                <a:spcPct val="100000"/>
              </a:lnSpc>
            </a:pP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In addition, new modules are added.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3113201"/>
            <a:ext cx="4960001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Some of the most important CSS3 modules are: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424338"/>
            <a:ext cx="1167652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Selectors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3721518"/>
            <a:ext cx="1317406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Box Model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018698"/>
            <a:ext cx="2710641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Backgrounds and Borders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4316031"/>
            <a:ext cx="3656123" cy="216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Image Values and Replaced Content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4613439"/>
            <a:ext cx="1396178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Text Effects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4910619"/>
            <a:ext cx="2532321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2D/3D Transformations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90904" y="5207799"/>
            <a:ext cx="1421499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Animations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90904" y="5505004"/>
            <a:ext cx="2612867" cy="2167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Multiple Column Layout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990904" y="5802413"/>
            <a:ext cx="1631630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User Interface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759452" cy="890016"/>
          </a:xfrm>
          <a:prstGeom prst="rect">
            <a:avLst/>
          </a:prstGeom>
        </p:spPr>
      </p:pic>
      <p:sp>
        <p:nvSpPr>
          <p:cNvPr id="456" name="object 456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677156" cy="809244"/>
          </a:xfrm>
          <a:prstGeom prst="rect">
            <a:avLst/>
          </a:prstGeom>
        </p:spPr>
      </p:pic>
      <p:pic>
        <p:nvPicPr>
          <p:cNvPr id="6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96824"/>
            <a:ext cx="7350252" cy="806196"/>
          </a:xfrm>
          <a:prstGeom prst="rect">
            <a:avLst/>
          </a:prstGeom>
        </p:spPr>
      </p:pic>
      <p:sp>
        <p:nvSpPr>
          <p:cNvPr id="457" name="object 457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34924"/>
            <a:ext cx="7264908" cy="722376"/>
          </a:xfrm>
          <a:prstGeom prst="rect">
            <a:avLst/>
          </a:prstGeom>
        </p:spPr>
      </p:pic>
      <p:sp>
        <p:nvSpPr>
          <p:cNvPr id="458" name="object 458"/>
          <p:cNvSpPr/>
          <p:nvPr/>
        </p:nvSpPr>
        <p:spPr>
          <a:xfrm>
            <a:off x="457200" y="1676349"/>
            <a:ext cx="2819400" cy="323520"/>
          </a:xfrm>
          <a:custGeom>
            <a:avLst/>
            <a:gdLst/>
            <a:ahLst/>
            <a:cxnLst/>
            <a:rect l="l" t="t" r="r" b="b"/>
            <a:pathLst>
              <a:path w="2819400" h="323520">
                <a:moveTo>
                  <a:pt x="0" y="32352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323520"/>
                </a:lnTo>
                <a:lnTo>
                  <a:pt x="0" y="3235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3276600" y="1676349"/>
            <a:ext cx="5257800" cy="323520"/>
          </a:xfrm>
          <a:custGeom>
            <a:avLst/>
            <a:gdLst/>
            <a:ahLst/>
            <a:cxnLst/>
            <a:rect l="l" t="t" r="r" b="b"/>
            <a:pathLst>
              <a:path w="5257800" h="323520">
                <a:moveTo>
                  <a:pt x="0" y="323520"/>
                </a:moveTo>
                <a:lnTo>
                  <a:pt x="0" y="0"/>
                </a:lnTo>
                <a:lnTo>
                  <a:pt x="5257800" y="0"/>
                </a:lnTo>
                <a:lnTo>
                  <a:pt x="5257800" y="323520"/>
                </a:lnTo>
                <a:lnTo>
                  <a:pt x="0" y="32352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457200" y="1999932"/>
            <a:ext cx="2819400" cy="796861"/>
          </a:xfrm>
          <a:custGeom>
            <a:avLst/>
            <a:gdLst/>
            <a:ahLst/>
            <a:cxnLst/>
            <a:rect l="l" t="t" r="r" b="b"/>
            <a:pathLst>
              <a:path w="2819400" h="796861">
                <a:moveTo>
                  <a:pt x="0" y="796862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3276600" y="1999932"/>
            <a:ext cx="5257800" cy="796861"/>
          </a:xfrm>
          <a:custGeom>
            <a:avLst/>
            <a:gdLst/>
            <a:ahLst/>
            <a:cxnLst/>
            <a:rect l="l" t="t" r="r" b="b"/>
            <a:pathLst>
              <a:path w="5257800" h="796861">
                <a:moveTo>
                  <a:pt x="0" y="796862"/>
                </a:moveTo>
                <a:lnTo>
                  <a:pt x="0" y="0"/>
                </a:lnTo>
                <a:lnTo>
                  <a:pt x="5257800" y="0"/>
                </a:lnTo>
                <a:lnTo>
                  <a:pt x="52578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457200" y="2796768"/>
            <a:ext cx="2819400" cy="557809"/>
          </a:xfrm>
          <a:custGeom>
            <a:avLst/>
            <a:gdLst/>
            <a:ahLst/>
            <a:cxnLst/>
            <a:rect l="l" t="t" r="r" b="b"/>
            <a:pathLst>
              <a:path w="2819400" h="557809">
                <a:moveTo>
                  <a:pt x="0" y="557810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557810"/>
                </a:lnTo>
                <a:lnTo>
                  <a:pt x="0" y="55781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3276600" y="2796768"/>
            <a:ext cx="5257800" cy="557809"/>
          </a:xfrm>
          <a:custGeom>
            <a:avLst/>
            <a:gdLst/>
            <a:ahLst/>
            <a:cxnLst/>
            <a:rect l="l" t="t" r="r" b="b"/>
            <a:pathLst>
              <a:path w="5257800" h="557809">
                <a:moveTo>
                  <a:pt x="0" y="557810"/>
                </a:moveTo>
                <a:lnTo>
                  <a:pt x="0" y="0"/>
                </a:lnTo>
                <a:lnTo>
                  <a:pt x="5257800" y="0"/>
                </a:lnTo>
                <a:lnTo>
                  <a:pt x="5257800" y="557810"/>
                </a:lnTo>
                <a:lnTo>
                  <a:pt x="0" y="55781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457200" y="3354641"/>
            <a:ext cx="2819400" cy="796861"/>
          </a:xfrm>
          <a:custGeom>
            <a:avLst/>
            <a:gdLst/>
            <a:ahLst/>
            <a:cxnLst/>
            <a:rect l="l" t="t" r="r" b="b"/>
            <a:pathLst>
              <a:path w="2819400" h="796861">
                <a:moveTo>
                  <a:pt x="0" y="796862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276600" y="3354641"/>
            <a:ext cx="5257800" cy="796861"/>
          </a:xfrm>
          <a:custGeom>
            <a:avLst/>
            <a:gdLst/>
            <a:ahLst/>
            <a:cxnLst/>
            <a:rect l="l" t="t" r="r" b="b"/>
            <a:pathLst>
              <a:path w="5257800" h="796861">
                <a:moveTo>
                  <a:pt x="0" y="796862"/>
                </a:moveTo>
                <a:lnTo>
                  <a:pt x="0" y="0"/>
                </a:lnTo>
                <a:lnTo>
                  <a:pt x="5257800" y="0"/>
                </a:lnTo>
                <a:lnTo>
                  <a:pt x="52578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457200" y="4151439"/>
            <a:ext cx="2819400" cy="796861"/>
          </a:xfrm>
          <a:custGeom>
            <a:avLst/>
            <a:gdLst/>
            <a:ahLst/>
            <a:cxnLst/>
            <a:rect l="l" t="t" r="r" b="b"/>
            <a:pathLst>
              <a:path w="2819400" h="796861">
                <a:moveTo>
                  <a:pt x="0" y="796862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3276600" y="4151439"/>
            <a:ext cx="5257800" cy="796861"/>
          </a:xfrm>
          <a:custGeom>
            <a:avLst/>
            <a:gdLst/>
            <a:ahLst/>
            <a:cxnLst/>
            <a:rect l="l" t="t" r="r" b="b"/>
            <a:pathLst>
              <a:path w="5257800" h="796861">
                <a:moveTo>
                  <a:pt x="0" y="796862"/>
                </a:moveTo>
                <a:lnTo>
                  <a:pt x="0" y="0"/>
                </a:lnTo>
                <a:lnTo>
                  <a:pt x="5257800" y="0"/>
                </a:lnTo>
                <a:lnTo>
                  <a:pt x="52578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457200" y="4948313"/>
            <a:ext cx="2819400" cy="796861"/>
          </a:xfrm>
          <a:custGeom>
            <a:avLst/>
            <a:gdLst/>
            <a:ahLst/>
            <a:cxnLst/>
            <a:rect l="l" t="t" r="r" b="b"/>
            <a:pathLst>
              <a:path w="2819400" h="796861">
                <a:moveTo>
                  <a:pt x="0" y="796862"/>
                </a:moveTo>
                <a:lnTo>
                  <a:pt x="0" y="0"/>
                </a:lnTo>
                <a:lnTo>
                  <a:pt x="2819400" y="0"/>
                </a:lnTo>
                <a:lnTo>
                  <a:pt x="28194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3276600" y="4948313"/>
            <a:ext cx="5257800" cy="796861"/>
          </a:xfrm>
          <a:custGeom>
            <a:avLst/>
            <a:gdLst/>
            <a:ahLst/>
            <a:cxnLst/>
            <a:rect l="l" t="t" r="r" b="b"/>
            <a:pathLst>
              <a:path w="5257800" h="796861">
                <a:moveTo>
                  <a:pt x="0" y="796862"/>
                </a:moveTo>
                <a:lnTo>
                  <a:pt x="0" y="0"/>
                </a:lnTo>
                <a:lnTo>
                  <a:pt x="5257800" y="0"/>
                </a:lnTo>
                <a:lnTo>
                  <a:pt x="52578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3270250" y="1663700"/>
            <a:ext cx="12700" cy="4094175"/>
          </a:xfrm>
          <a:custGeom>
            <a:avLst/>
            <a:gdLst/>
            <a:ahLst/>
            <a:cxnLst/>
            <a:rect l="l" t="t" r="r" b="b"/>
            <a:pathLst>
              <a:path w="12700" h="4094175">
                <a:moveTo>
                  <a:pt x="6350" y="6350"/>
                </a:moveTo>
                <a:lnTo>
                  <a:pt x="6350" y="4087825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444500" y="1993519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444500" y="2790444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44500" y="3348228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444500" y="4145153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444500" y="4941951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450850" y="1663700"/>
            <a:ext cx="12700" cy="4094175"/>
          </a:xfrm>
          <a:custGeom>
            <a:avLst/>
            <a:gdLst/>
            <a:ahLst/>
            <a:cxnLst/>
            <a:rect l="l" t="t" r="r" b="b"/>
            <a:pathLst>
              <a:path w="12700" h="4094175">
                <a:moveTo>
                  <a:pt x="6350" y="6350"/>
                </a:moveTo>
                <a:lnTo>
                  <a:pt x="6350" y="4087825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528050" y="1663700"/>
            <a:ext cx="12700" cy="4094175"/>
          </a:xfrm>
          <a:custGeom>
            <a:avLst/>
            <a:gdLst/>
            <a:ahLst/>
            <a:cxnLst/>
            <a:rect l="l" t="t" r="r" b="b"/>
            <a:pathLst>
              <a:path w="12700" h="4094175">
                <a:moveTo>
                  <a:pt x="6350" y="6350"/>
                </a:moveTo>
                <a:lnTo>
                  <a:pt x="6350" y="4087825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444500" y="1670050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444500" y="5738825"/>
            <a:ext cx="8102600" cy="12700"/>
          </a:xfrm>
          <a:custGeom>
            <a:avLst/>
            <a:gdLst/>
            <a:ahLst/>
            <a:cxnLst/>
            <a:rect l="l" t="t" r="r" b="b"/>
            <a:pathLst>
              <a:path w="8102600" h="12700">
                <a:moveTo>
                  <a:pt x="6350" y="6350"/>
                </a:moveTo>
                <a:lnTo>
                  <a:pt x="8096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37057" y="1754937"/>
            <a:ext cx="88941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tantia"/>
                <a:cs typeface="Constantia"/>
              </a:rPr>
              <a:t>Property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356737" y="1754937"/>
            <a:ext cx="118473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Constantia"/>
                <a:cs typeface="Constantia"/>
              </a:rPr>
              <a:t>Description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37057" y="2315159"/>
            <a:ext cx="1253251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border-radius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356737" y="2193239"/>
            <a:ext cx="5088631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A shorthand property for setting all the four border radius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356737" y="2437308"/>
            <a:ext cx="94474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properties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057" y="2992679"/>
            <a:ext cx="197821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border-top-left-radius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356737" y="2992679"/>
            <a:ext cx="464919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the shape of the border of the top-left corner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057" y="3670224"/>
            <a:ext cx="211689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border-top-right-radius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356737" y="3670224"/>
            <a:ext cx="478479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the shape of the border of the top-right corner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37057" y="4467276"/>
            <a:ext cx="247072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border-bottom-right-radius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356737" y="4467276"/>
            <a:ext cx="513989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the shape of the border of the bottom-right corner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057" y="5264328"/>
            <a:ext cx="233203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border-bottom-left-radius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356737" y="5264328"/>
            <a:ext cx="500428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Defines the shape of the border of the bottom-left corner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4971288" cy="5123688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3" y="1455420"/>
            <a:ext cx="4924044" cy="467868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4867656" cy="50200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08252"/>
            <a:ext cx="394144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CSS3 border-radius - Specify Each Corner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24840" y="1928444"/>
            <a:ext cx="1364615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Four values: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82344" y="2248713"/>
            <a:ext cx="398128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first value applies to top-left, second value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56614" y="2492553"/>
            <a:ext cx="3650461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applies to top-right, third value applies to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56614" y="2736393"/>
            <a:ext cx="3608799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bottom-right, and fourth value applies to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56614" y="2980258"/>
            <a:ext cx="1664784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bottom-left corner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3300527"/>
            <a:ext cx="147243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Three values: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82344" y="3620567"/>
            <a:ext cx="398128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first value applies to top-left, second value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56614" y="3864407"/>
            <a:ext cx="358392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applies to top-right and bottom-left, and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356614" y="4108247"/>
            <a:ext cx="306719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third value applies to bottom-right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24840" y="4428668"/>
            <a:ext cx="132467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Two values: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82344" y="4748708"/>
            <a:ext cx="390679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first value applies to top-left and bottom-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356614" y="4992548"/>
            <a:ext cx="387587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right corner, and the second value applies to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356614" y="5236388"/>
            <a:ext cx="2879580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top-right and bottom-left corner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24840" y="5556453"/>
            <a:ext cx="1258042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One value: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82344" y="5876722"/>
            <a:ext cx="342207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all four corners are rounded equally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44" y="1524000"/>
            <a:ext cx="3569081" cy="4933950"/>
          </a:xfrm>
          <a:prstGeom prst="rect">
            <a:avLst/>
          </a:prstGeom>
        </p:spPr>
      </p:pic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96824"/>
            <a:ext cx="7350252" cy="806196"/>
          </a:xfrm>
          <a:prstGeom prst="rect">
            <a:avLst/>
          </a:prstGeom>
        </p:spPr>
      </p:pic>
      <p:sp>
        <p:nvSpPr>
          <p:cNvPr id="480" name="object 480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34924"/>
            <a:ext cx="7264908" cy="722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22860"/>
            <a:ext cx="7498080" cy="86868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8100"/>
            <a:ext cx="7013448" cy="890016"/>
          </a:xfrm>
          <a:prstGeom prst="rect">
            <a:avLst/>
          </a:prstGeom>
        </p:spPr>
      </p:pic>
      <p:sp>
        <p:nvSpPr>
          <p:cNvPr id="481" name="object 481"/>
          <p:cNvSpPr/>
          <p:nvPr/>
        </p:nvSpPr>
        <p:spPr>
          <a:xfrm>
            <a:off x="533400" y="76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77724"/>
            <a:ext cx="6931152" cy="804672"/>
          </a:xfrm>
          <a:prstGeom prst="rect">
            <a:avLst/>
          </a:prstGeom>
        </p:spPr>
      </p:pic>
      <p:sp>
        <p:nvSpPr>
          <p:cNvPr id="482" name="object 482"/>
          <p:cNvSpPr/>
          <p:nvPr/>
        </p:nvSpPr>
        <p:spPr>
          <a:xfrm>
            <a:off x="228600" y="1021080"/>
            <a:ext cx="1905000" cy="365759"/>
          </a:xfrm>
          <a:custGeom>
            <a:avLst/>
            <a:gdLst/>
            <a:ahLst/>
            <a:cxnLst/>
            <a:rect l="l" t="t" r="r" b="b"/>
            <a:pathLst>
              <a:path w="1905000" h="365759">
                <a:moveTo>
                  <a:pt x="0" y="365760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365760"/>
                </a:lnTo>
                <a:lnTo>
                  <a:pt x="0" y="36576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2133600" y="1021080"/>
            <a:ext cx="3733800" cy="365759"/>
          </a:xfrm>
          <a:custGeom>
            <a:avLst/>
            <a:gdLst/>
            <a:ahLst/>
            <a:cxnLst/>
            <a:rect l="l" t="t" r="r" b="b"/>
            <a:pathLst>
              <a:path w="3733800" h="365759">
                <a:moveTo>
                  <a:pt x="0" y="365760"/>
                </a:moveTo>
                <a:lnTo>
                  <a:pt x="0" y="0"/>
                </a:lnTo>
                <a:lnTo>
                  <a:pt x="3733800" y="0"/>
                </a:lnTo>
                <a:lnTo>
                  <a:pt x="3733800" y="365760"/>
                </a:lnTo>
                <a:lnTo>
                  <a:pt x="0" y="36576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867400" y="1021080"/>
            <a:ext cx="3124200" cy="365759"/>
          </a:xfrm>
          <a:custGeom>
            <a:avLst/>
            <a:gdLst/>
            <a:ahLst/>
            <a:cxnLst/>
            <a:rect l="l" t="t" r="r" b="b"/>
            <a:pathLst>
              <a:path w="3124200" h="365759">
                <a:moveTo>
                  <a:pt x="0" y="365760"/>
                </a:moveTo>
                <a:lnTo>
                  <a:pt x="0" y="0"/>
                </a:lnTo>
                <a:lnTo>
                  <a:pt x="3124200" y="0"/>
                </a:lnTo>
                <a:lnTo>
                  <a:pt x="3124200" y="365760"/>
                </a:lnTo>
                <a:lnTo>
                  <a:pt x="0" y="36576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228600" y="1386840"/>
            <a:ext cx="1905000" cy="1325880"/>
          </a:xfrm>
          <a:custGeom>
            <a:avLst/>
            <a:gdLst/>
            <a:ahLst/>
            <a:cxnLst/>
            <a:rect l="l" t="t" r="r" b="b"/>
            <a:pathLst>
              <a:path w="1905000" h="1325880">
                <a:moveTo>
                  <a:pt x="0" y="1325880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1325880"/>
                </a:lnTo>
                <a:lnTo>
                  <a:pt x="0" y="132588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2133600" y="1386840"/>
            <a:ext cx="3733800" cy="1325880"/>
          </a:xfrm>
          <a:custGeom>
            <a:avLst/>
            <a:gdLst/>
            <a:ahLst/>
            <a:cxnLst/>
            <a:rect l="l" t="t" r="r" b="b"/>
            <a:pathLst>
              <a:path w="3733800" h="1325880">
                <a:moveTo>
                  <a:pt x="0" y="1325880"/>
                </a:moveTo>
                <a:lnTo>
                  <a:pt x="0" y="0"/>
                </a:lnTo>
                <a:lnTo>
                  <a:pt x="3733800" y="0"/>
                </a:lnTo>
                <a:lnTo>
                  <a:pt x="3733800" y="1325880"/>
                </a:lnTo>
                <a:lnTo>
                  <a:pt x="0" y="132588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867400" y="1386840"/>
            <a:ext cx="3124200" cy="1325880"/>
          </a:xfrm>
          <a:custGeom>
            <a:avLst/>
            <a:gdLst/>
            <a:ahLst/>
            <a:cxnLst/>
            <a:rect l="l" t="t" r="r" b="b"/>
            <a:pathLst>
              <a:path w="3124200" h="1325880">
                <a:moveTo>
                  <a:pt x="0" y="1325880"/>
                </a:moveTo>
                <a:lnTo>
                  <a:pt x="0" y="0"/>
                </a:lnTo>
                <a:lnTo>
                  <a:pt x="3124200" y="0"/>
                </a:lnTo>
                <a:lnTo>
                  <a:pt x="3124200" y="1325880"/>
                </a:lnTo>
                <a:lnTo>
                  <a:pt x="0" y="132588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228600" y="2712720"/>
            <a:ext cx="1905000" cy="914400"/>
          </a:xfrm>
          <a:custGeom>
            <a:avLst/>
            <a:gdLst/>
            <a:ahLst/>
            <a:cxnLst/>
            <a:rect l="l" t="t" r="r" b="b"/>
            <a:pathLst>
              <a:path w="1905000" h="914400">
                <a:moveTo>
                  <a:pt x="0" y="914400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2133600" y="2712720"/>
            <a:ext cx="3733800" cy="914400"/>
          </a:xfrm>
          <a:custGeom>
            <a:avLst/>
            <a:gdLst/>
            <a:ahLst/>
            <a:cxnLst/>
            <a:rect l="l" t="t" r="r" b="b"/>
            <a:pathLst>
              <a:path w="3733800" h="914400">
                <a:moveTo>
                  <a:pt x="0" y="914400"/>
                </a:moveTo>
                <a:lnTo>
                  <a:pt x="0" y="0"/>
                </a:lnTo>
                <a:lnTo>
                  <a:pt x="3733800" y="0"/>
                </a:lnTo>
                <a:lnTo>
                  <a:pt x="37338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867400" y="2712720"/>
            <a:ext cx="3124200" cy="914400"/>
          </a:xfrm>
          <a:custGeom>
            <a:avLst/>
            <a:gdLst/>
            <a:ahLst/>
            <a:cxnLst/>
            <a:rect l="l" t="t" r="r" b="b"/>
            <a:pathLst>
              <a:path w="3124200" h="914400">
                <a:moveTo>
                  <a:pt x="0" y="914400"/>
                </a:moveTo>
                <a:lnTo>
                  <a:pt x="0" y="0"/>
                </a:lnTo>
                <a:lnTo>
                  <a:pt x="3124200" y="0"/>
                </a:lnTo>
                <a:lnTo>
                  <a:pt x="31242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228600" y="3627120"/>
            <a:ext cx="1905000" cy="914400"/>
          </a:xfrm>
          <a:custGeom>
            <a:avLst/>
            <a:gdLst/>
            <a:ahLst/>
            <a:cxnLst/>
            <a:rect l="l" t="t" r="r" b="b"/>
            <a:pathLst>
              <a:path w="1905000" h="914400">
                <a:moveTo>
                  <a:pt x="0" y="914400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2133600" y="3627120"/>
            <a:ext cx="3733800" cy="914400"/>
          </a:xfrm>
          <a:custGeom>
            <a:avLst/>
            <a:gdLst/>
            <a:ahLst/>
            <a:cxnLst/>
            <a:rect l="l" t="t" r="r" b="b"/>
            <a:pathLst>
              <a:path w="3733800" h="914400">
                <a:moveTo>
                  <a:pt x="0" y="914400"/>
                </a:moveTo>
                <a:lnTo>
                  <a:pt x="0" y="0"/>
                </a:lnTo>
                <a:lnTo>
                  <a:pt x="3733800" y="0"/>
                </a:lnTo>
                <a:lnTo>
                  <a:pt x="37338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867400" y="3627120"/>
            <a:ext cx="3124200" cy="914400"/>
          </a:xfrm>
          <a:custGeom>
            <a:avLst/>
            <a:gdLst/>
            <a:ahLst/>
            <a:cxnLst/>
            <a:rect l="l" t="t" r="r" b="b"/>
            <a:pathLst>
              <a:path w="3124200" h="914400">
                <a:moveTo>
                  <a:pt x="0" y="914400"/>
                </a:moveTo>
                <a:lnTo>
                  <a:pt x="0" y="0"/>
                </a:lnTo>
                <a:lnTo>
                  <a:pt x="3124200" y="0"/>
                </a:lnTo>
                <a:lnTo>
                  <a:pt x="31242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228600" y="4541520"/>
            <a:ext cx="1905000" cy="914400"/>
          </a:xfrm>
          <a:custGeom>
            <a:avLst/>
            <a:gdLst/>
            <a:ahLst/>
            <a:cxnLst/>
            <a:rect l="l" t="t" r="r" b="b"/>
            <a:pathLst>
              <a:path w="1905000" h="914400">
                <a:moveTo>
                  <a:pt x="0" y="914400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2133600" y="4541520"/>
            <a:ext cx="3733800" cy="914400"/>
          </a:xfrm>
          <a:custGeom>
            <a:avLst/>
            <a:gdLst/>
            <a:ahLst/>
            <a:cxnLst/>
            <a:rect l="l" t="t" r="r" b="b"/>
            <a:pathLst>
              <a:path w="3733800" h="914400">
                <a:moveTo>
                  <a:pt x="0" y="914400"/>
                </a:moveTo>
                <a:lnTo>
                  <a:pt x="0" y="0"/>
                </a:lnTo>
                <a:lnTo>
                  <a:pt x="3733800" y="0"/>
                </a:lnTo>
                <a:lnTo>
                  <a:pt x="37338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867400" y="4541520"/>
            <a:ext cx="3124200" cy="914400"/>
          </a:xfrm>
          <a:custGeom>
            <a:avLst/>
            <a:gdLst/>
            <a:ahLst/>
            <a:cxnLst/>
            <a:rect l="l" t="t" r="r" b="b"/>
            <a:pathLst>
              <a:path w="3124200" h="914400">
                <a:moveTo>
                  <a:pt x="0" y="914400"/>
                </a:moveTo>
                <a:lnTo>
                  <a:pt x="0" y="0"/>
                </a:lnTo>
                <a:lnTo>
                  <a:pt x="3124200" y="0"/>
                </a:lnTo>
                <a:lnTo>
                  <a:pt x="31242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228600" y="5455919"/>
            <a:ext cx="1905000" cy="1325879"/>
          </a:xfrm>
          <a:custGeom>
            <a:avLst/>
            <a:gdLst/>
            <a:ahLst/>
            <a:cxnLst/>
            <a:rect l="l" t="t" r="r" b="b"/>
            <a:pathLst>
              <a:path w="1905000" h="1325879">
                <a:moveTo>
                  <a:pt x="0" y="1325879"/>
                </a:moveTo>
                <a:lnTo>
                  <a:pt x="0" y="0"/>
                </a:lnTo>
                <a:lnTo>
                  <a:pt x="1905000" y="0"/>
                </a:lnTo>
                <a:lnTo>
                  <a:pt x="1905000" y="1325879"/>
                </a:lnTo>
                <a:lnTo>
                  <a:pt x="0" y="132587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2133600" y="5455919"/>
            <a:ext cx="3733800" cy="1325879"/>
          </a:xfrm>
          <a:custGeom>
            <a:avLst/>
            <a:gdLst/>
            <a:ahLst/>
            <a:cxnLst/>
            <a:rect l="l" t="t" r="r" b="b"/>
            <a:pathLst>
              <a:path w="3733800" h="1325879">
                <a:moveTo>
                  <a:pt x="0" y="1325879"/>
                </a:moveTo>
                <a:lnTo>
                  <a:pt x="0" y="0"/>
                </a:lnTo>
                <a:lnTo>
                  <a:pt x="3733800" y="0"/>
                </a:lnTo>
                <a:lnTo>
                  <a:pt x="3733800" y="1325879"/>
                </a:lnTo>
                <a:lnTo>
                  <a:pt x="0" y="132587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867400" y="5455919"/>
            <a:ext cx="3124200" cy="1325879"/>
          </a:xfrm>
          <a:custGeom>
            <a:avLst/>
            <a:gdLst/>
            <a:ahLst/>
            <a:cxnLst/>
            <a:rect l="l" t="t" r="r" b="b"/>
            <a:pathLst>
              <a:path w="3124200" h="1325879">
                <a:moveTo>
                  <a:pt x="0" y="1325879"/>
                </a:moveTo>
                <a:lnTo>
                  <a:pt x="0" y="0"/>
                </a:lnTo>
                <a:lnTo>
                  <a:pt x="3124200" y="0"/>
                </a:lnTo>
                <a:lnTo>
                  <a:pt x="3124200" y="1325879"/>
                </a:lnTo>
                <a:lnTo>
                  <a:pt x="0" y="132587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2127250" y="1008380"/>
            <a:ext cx="12700" cy="5786118"/>
          </a:xfrm>
          <a:custGeom>
            <a:avLst/>
            <a:gdLst/>
            <a:ahLst/>
            <a:cxnLst/>
            <a:rect l="l" t="t" r="r" b="b"/>
            <a:pathLst>
              <a:path w="12700" h="5786118">
                <a:moveTo>
                  <a:pt x="6350" y="6350"/>
                </a:moveTo>
                <a:lnTo>
                  <a:pt x="6350" y="5779768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861050" y="1008380"/>
            <a:ext cx="12700" cy="5786118"/>
          </a:xfrm>
          <a:custGeom>
            <a:avLst/>
            <a:gdLst/>
            <a:ahLst/>
            <a:cxnLst/>
            <a:rect l="l" t="t" r="r" b="b"/>
            <a:pathLst>
              <a:path w="12700" h="5786118">
                <a:moveTo>
                  <a:pt x="6350" y="6350"/>
                </a:moveTo>
                <a:lnTo>
                  <a:pt x="6350" y="5779768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215900" y="1380490"/>
            <a:ext cx="8788400" cy="12700"/>
          </a:xfrm>
          <a:custGeom>
            <a:avLst/>
            <a:gdLst/>
            <a:ahLst/>
            <a:cxnLst/>
            <a:rect l="l" t="t" r="r" b="b"/>
            <a:pathLst>
              <a:path w="8788400" h="12700">
                <a:moveTo>
                  <a:pt x="6350" y="6350"/>
                </a:moveTo>
                <a:lnTo>
                  <a:pt x="8782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215900" y="2706370"/>
            <a:ext cx="8788400" cy="12700"/>
          </a:xfrm>
          <a:custGeom>
            <a:avLst/>
            <a:gdLst/>
            <a:ahLst/>
            <a:cxnLst/>
            <a:rect l="l" t="t" r="r" b="b"/>
            <a:pathLst>
              <a:path w="8788400" h="12700">
                <a:moveTo>
                  <a:pt x="6350" y="6350"/>
                </a:moveTo>
                <a:lnTo>
                  <a:pt x="8782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215900" y="3620770"/>
            <a:ext cx="8788400" cy="12700"/>
          </a:xfrm>
          <a:custGeom>
            <a:avLst/>
            <a:gdLst/>
            <a:ahLst/>
            <a:cxnLst/>
            <a:rect l="l" t="t" r="r" b="b"/>
            <a:pathLst>
              <a:path w="8788400" h="12700">
                <a:moveTo>
                  <a:pt x="6350" y="6350"/>
                </a:moveTo>
                <a:lnTo>
                  <a:pt x="8782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215900" y="4535170"/>
            <a:ext cx="8788400" cy="12700"/>
          </a:xfrm>
          <a:custGeom>
            <a:avLst/>
            <a:gdLst/>
            <a:ahLst/>
            <a:cxnLst/>
            <a:rect l="l" t="t" r="r" b="b"/>
            <a:pathLst>
              <a:path w="8788400" h="12700">
                <a:moveTo>
                  <a:pt x="6350" y="6350"/>
                </a:moveTo>
                <a:lnTo>
                  <a:pt x="8782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215900" y="5449570"/>
            <a:ext cx="8788400" cy="12700"/>
          </a:xfrm>
          <a:custGeom>
            <a:avLst/>
            <a:gdLst/>
            <a:ahLst/>
            <a:cxnLst/>
            <a:rect l="l" t="t" r="r" b="b"/>
            <a:pathLst>
              <a:path w="8788400" h="12700">
                <a:moveTo>
                  <a:pt x="6350" y="6350"/>
                </a:moveTo>
                <a:lnTo>
                  <a:pt x="8782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222250" y="1008380"/>
            <a:ext cx="12700" cy="5786118"/>
          </a:xfrm>
          <a:custGeom>
            <a:avLst/>
            <a:gdLst/>
            <a:ahLst/>
            <a:cxnLst/>
            <a:rect l="l" t="t" r="r" b="b"/>
            <a:pathLst>
              <a:path w="12700" h="5786118">
                <a:moveTo>
                  <a:pt x="6350" y="6350"/>
                </a:moveTo>
                <a:lnTo>
                  <a:pt x="6350" y="5779768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985250" y="1008380"/>
            <a:ext cx="12700" cy="5786118"/>
          </a:xfrm>
          <a:custGeom>
            <a:avLst/>
            <a:gdLst/>
            <a:ahLst/>
            <a:cxnLst/>
            <a:rect l="l" t="t" r="r" b="b"/>
            <a:pathLst>
              <a:path w="12700" h="5786118">
                <a:moveTo>
                  <a:pt x="6350" y="6350"/>
                </a:moveTo>
                <a:lnTo>
                  <a:pt x="6350" y="5779768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215900" y="1014730"/>
            <a:ext cx="8788400" cy="12700"/>
          </a:xfrm>
          <a:custGeom>
            <a:avLst/>
            <a:gdLst/>
            <a:ahLst/>
            <a:cxnLst/>
            <a:rect l="l" t="t" r="r" b="b"/>
            <a:pathLst>
              <a:path w="8788400" h="12700">
                <a:moveTo>
                  <a:pt x="6350" y="6350"/>
                </a:moveTo>
                <a:lnTo>
                  <a:pt x="8782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215900" y="6775448"/>
            <a:ext cx="8788400" cy="12700"/>
          </a:xfrm>
          <a:custGeom>
            <a:avLst/>
            <a:gdLst/>
            <a:ahLst/>
            <a:cxnLst/>
            <a:rect l="l" t="t" r="r" b="b"/>
            <a:pathLst>
              <a:path w="8788400" h="12700">
                <a:moveTo>
                  <a:pt x="6350" y="6350"/>
                </a:moveTo>
                <a:lnTo>
                  <a:pt x="8782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20040" y="1108735"/>
            <a:ext cx="10024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Constantia"/>
                <a:cs typeface="Constantia"/>
              </a:rPr>
              <a:t>Property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225294" y="1108735"/>
            <a:ext cx="13357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Constantia"/>
                <a:cs typeface="Constantia"/>
              </a:rPr>
              <a:t>Description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959729" y="1108735"/>
            <a:ext cx="169826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Constantia"/>
                <a:cs typeface="Constantia"/>
              </a:rPr>
              <a:t>Possible Values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0040" y="1982368"/>
            <a:ext cx="123878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background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225294" y="1570507"/>
            <a:ext cx="352592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A shorthand property for setting all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225294" y="1982368"/>
            <a:ext cx="333207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the background properties in one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225294" y="2393848"/>
            <a:ext cx="117020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declaration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20040" y="3102533"/>
            <a:ext cx="1682545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background-clip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225294" y="2896768"/>
            <a:ext cx="32589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Specifies the painting area of the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225294" y="3308502"/>
            <a:ext cx="123878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background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959729" y="2896768"/>
            <a:ext cx="257113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border-box, padding-box,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959729" y="3308502"/>
            <a:ext cx="12518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content-box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20040" y="3811422"/>
            <a:ext cx="13208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background-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20040" y="4223283"/>
            <a:ext cx="64853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image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225294" y="3811422"/>
            <a:ext cx="339196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Specifies one or more background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225294" y="4223283"/>
            <a:ext cx="221239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images for an element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20040" y="4726203"/>
            <a:ext cx="13208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background-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20040" y="5137683"/>
            <a:ext cx="6460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origin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225294" y="4726203"/>
            <a:ext cx="31743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Specifies where the background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225294" y="5137683"/>
            <a:ext cx="26144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image(s) is/are positioned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959729" y="4726203"/>
            <a:ext cx="257113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border-box, padding-box,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959729" y="5137683"/>
            <a:ext cx="12518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content-box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20040" y="6052337"/>
            <a:ext cx="169570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background-size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225294" y="5846597"/>
            <a:ext cx="35748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Specifies the size of the background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225294" y="6258077"/>
            <a:ext cx="90982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image(s)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959729" y="5640628"/>
            <a:ext cx="2855590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onstantia"/>
                <a:cs typeface="Constantia"/>
              </a:rPr>
              <a:t>in lengths, percentages, auto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959729" y="6052337"/>
            <a:ext cx="25866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or by using one of the two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5959729" y="6463817"/>
            <a:ext cx="2709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nstantia"/>
                <a:cs typeface="Constantia"/>
              </a:rPr>
              <a:t>keywords: contain or cover.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013448" cy="890016"/>
          </a:xfrm>
          <a:prstGeom prst="rect">
            <a:avLst/>
          </a:prstGeom>
        </p:spPr>
      </p:pic>
      <p:sp>
        <p:nvSpPr>
          <p:cNvPr id="511" name="object 511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6931152" cy="809244"/>
          </a:xfrm>
          <a:prstGeom prst="rect">
            <a:avLst/>
          </a:prstGeom>
        </p:spPr>
      </p:pic>
      <p:pic>
        <p:nvPicPr>
          <p:cNvPr id="6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86106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371600"/>
            <a:ext cx="7452359" cy="4933188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561694"/>
            <a:ext cx="6722025" cy="547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110" spc="10" dirty="0">
                <a:solidFill>
                  <a:srgbClr val="0070C0"/>
                </a:solidFill>
                <a:latin typeface="Constantia"/>
                <a:cs typeface="Constantia"/>
              </a:rPr>
              <a:t>Cascading Style Sheets, level 1 (CSS1) was came out of</a:t>
            </a:r>
            <a:endParaRPr sz="21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W3C as a recommendation in December 1996. This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366747"/>
            <a:ext cx="564867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visual formatting model for all the HTML tags.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3055620"/>
            <a:ext cx="7123882" cy="5473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CSS2 was became a W3C recommendation in May 1998</a:t>
            </a:r>
            <a:endParaRPr sz="22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and builds on CSS1. This version adds support for media-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9160" y="3860521"/>
            <a:ext cx="6332245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downloadable fonts, element positioning and tables.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4549750"/>
            <a:ext cx="6929242" cy="8153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110" spc="10" dirty="0">
                <a:solidFill>
                  <a:srgbClr val="0070C0"/>
                </a:solidFill>
                <a:latin typeface="Constantia"/>
                <a:cs typeface="Constantia"/>
              </a:rPr>
              <a:t>CSS3 was became a W3C recommendation in June 1999</a:t>
            </a:r>
            <a:endParaRPr sz="21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and builds on older versions CSS. it has divided into</a:t>
            </a:r>
            <a:endParaRPr sz="22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documentations is called as Modules and here each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336036" cy="89001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250692" cy="809244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971288"/>
          </a:xfrm>
          <a:prstGeom prst="rect">
            <a:avLst/>
          </a:prstGeom>
        </p:spPr>
      </p:pic>
      <p:pic>
        <p:nvPicPr>
          <p:cNvPr id="6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522476"/>
            <a:ext cx="7418831" cy="4599432"/>
          </a:xfrm>
          <a:prstGeom prst="rect">
            <a:avLst/>
          </a:prstGeom>
        </p:spPr>
      </p:pic>
      <p:pic>
        <p:nvPicPr>
          <p:cNvPr id="6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8676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99259"/>
            <a:ext cx="280896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b="1" spc="10" dirty="0">
                <a:solidFill>
                  <a:srgbClr val="C00000"/>
                </a:solidFill>
                <a:latin typeface="Constantia"/>
                <a:cs typeface="Constantia"/>
              </a:rPr>
              <a:t>The opacity property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159140"/>
            <a:ext cx="4086058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sets the opacity level for an element.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602624"/>
            <a:ext cx="6691778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describes the transparency-level, where 1 is not transparent at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65224" y="3008033"/>
            <a:ext cx="6161871" cy="2410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all, 0.5 is 50% see-through, and 0 is completely transparent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3494785"/>
            <a:ext cx="162143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CSS Syntax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954666"/>
            <a:ext cx="3887731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i="1" spc="10" dirty="0">
                <a:solidFill>
                  <a:srgbClr val="3891A7"/>
                </a:solidFill>
                <a:latin typeface="Constantia"/>
                <a:cs typeface="Constantia"/>
              </a:rPr>
              <a:t>opacity: number|initial|inherit;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441341"/>
            <a:ext cx="2219051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b="1" spc="10" dirty="0">
                <a:solidFill>
                  <a:srgbClr val="C00000"/>
                </a:solidFill>
                <a:latin typeface="Constantia"/>
                <a:cs typeface="Constantia"/>
              </a:rPr>
              <a:t>Property Values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901451"/>
            <a:ext cx="4508747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i="1" spc="10" dirty="0">
                <a:solidFill>
                  <a:srgbClr val="C00000"/>
                </a:solidFill>
                <a:latin typeface="Constantia"/>
                <a:cs typeface="Constantia"/>
              </a:rPr>
              <a:t>number: 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Specifies the opacity 0,0.1,0.2-1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5344935"/>
            <a:ext cx="4924057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i="1" spc="10" dirty="0">
                <a:solidFill>
                  <a:srgbClr val="C00000"/>
                </a:solidFill>
                <a:latin typeface="Constantia"/>
                <a:cs typeface="Constantia"/>
              </a:rPr>
              <a:t>initial: 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Sets this property to its default value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5788673"/>
            <a:ext cx="5951542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i="1" spc="10" dirty="0">
                <a:solidFill>
                  <a:srgbClr val="C00000"/>
                </a:solidFill>
                <a:latin typeface="Constantia"/>
                <a:cs typeface="Constantia"/>
              </a:rPr>
              <a:t>inherit: 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Inherits this property from its parent element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6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616452" cy="890016"/>
          </a:xfrm>
          <a:prstGeom prst="rect">
            <a:avLst/>
          </a:prstGeom>
        </p:spPr>
      </p:pic>
      <p:sp>
        <p:nvSpPr>
          <p:cNvPr id="512" name="object 512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534156" cy="809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6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522476"/>
            <a:ext cx="7525511" cy="4768596"/>
          </a:xfrm>
          <a:prstGeom prst="rect">
            <a:avLst/>
          </a:prstGeom>
        </p:spPr>
      </p:pic>
      <p:pic>
        <p:nvPicPr>
          <p:cNvPr id="6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12951"/>
            <a:ext cx="164730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b="1" spc="10" dirty="0">
                <a:solidFill>
                  <a:srgbClr val="C00000"/>
                </a:solidFill>
                <a:latin typeface="Constantia"/>
                <a:cs typeface="Constantia"/>
              </a:rPr>
              <a:t>Web fonts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206751"/>
            <a:ext cx="654336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allow Web designers to use fonts that are not installed on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633471"/>
            <a:ext cx="225341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the user's computer.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098316"/>
            <a:ext cx="6778162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When you have found/bought the font you wish to use, just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3525265"/>
            <a:ext cx="580940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include the font file on your web server, and it will be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65224" y="3951985"/>
            <a:ext cx="575264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automatically downloaded to the user when needed.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468749"/>
            <a:ext cx="7090982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Your "own" fonts are defined within the CSS3 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@font-face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9160" y="4938370"/>
            <a:ext cx="61802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rule.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6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2" y="574548"/>
            <a:ext cx="7086600" cy="722376"/>
          </a:xfrm>
          <a:prstGeom prst="rect">
            <a:avLst/>
          </a:prstGeom>
        </p:spPr>
      </p:pic>
      <p:sp>
        <p:nvSpPr>
          <p:cNvPr id="513" name="object 513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612648"/>
            <a:ext cx="6999732" cy="640079"/>
          </a:xfrm>
          <a:prstGeom prst="rect">
            <a:avLst/>
          </a:prstGeom>
        </p:spPr>
      </p:pic>
      <p:pic>
        <p:nvPicPr>
          <p:cNvPr id="67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67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67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7586471" cy="4386071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7134807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C00000"/>
                </a:solidFill>
                <a:latin typeface="Constantia"/>
                <a:cs typeface="Constantia"/>
              </a:rPr>
              <a:t>In CSS3 </a:t>
            </a:r>
            <a:r>
              <a:rPr sz="2600" b="1" spc="10" dirty="0">
                <a:solidFill>
                  <a:srgbClr val="0070C0"/>
                </a:solidFill>
                <a:latin typeface="Constantia"/>
                <a:cs typeface="Constantia"/>
              </a:rPr>
              <a:t>@font-face rule </a:t>
            </a:r>
            <a:r>
              <a:rPr sz="2600" spc="10" dirty="0">
                <a:solidFill>
                  <a:srgbClr val="C00000"/>
                </a:solidFill>
                <a:latin typeface="Constantia"/>
                <a:cs typeface="Constantia"/>
              </a:rPr>
              <a:t>you must first define 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362885"/>
            <a:ext cx="6603559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solidFill>
                  <a:srgbClr val="C00000"/>
                </a:solidFill>
                <a:latin typeface="Constantia"/>
                <a:cs typeface="Constantia"/>
              </a:rPr>
              <a:t>name for the font (e.g. myFirstFont), and then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9160" y="2957270"/>
            <a:ext cx="3012878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solidFill>
                  <a:srgbClr val="C00000"/>
                </a:solidFill>
                <a:latin typeface="Constantia"/>
                <a:cs typeface="Constantia"/>
              </a:rPr>
              <a:t>point to the font file.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219700" cy="890016"/>
          </a:xfrm>
          <a:prstGeom prst="rect">
            <a:avLst/>
          </a:prstGeom>
        </p:spPr>
      </p:pic>
      <p:sp>
        <p:nvSpPr>
          <p:cNvPr id="514" name="object 51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8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134356" cy="80924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390" y="3048038"/>
            <a:ext cx="5769610" cy="3809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7696200" cy="4386071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6860904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C00000"/>
                </a:solidFill>
                <a:latin typeface="Constantia"/>
                <a:cs typeface="Constantia"/>
              </a:rPr>
              <a:t>CSS3 transforms 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allow you to translate, rotate,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362885"/>
            <a:ext cx="3698638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scale, and skew elements.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3033470"/>
            <a:ext cx="7255046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A transformation is an effect that lets an element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9160" y="3628059"/>
            <a:ext cx="4630574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change shape, size and position.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4298771"/>
            <a:ext cx="6399048" cy="33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CSS3 supports 2D and 3D transformations.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6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398264" cy="890016"/>
          </a:xfrm>
          <a:prstGeom prst="rect">
            <a:avLst/>
          </a:prstGeom>
        </p:spPr>
      </p:pic>
      <p:sp>
        <p:nvSpPr>
          <p:cNvPr id="515" name="object 515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311396" cy="809244"/>
          </a:xfrm>
          <a:prstGeom prst="rect">
            <a:avLst/>
          </a:prstGeom>
        </p:spPr>
      </p:pic>
      <p:pic>
        <p:nvPicPr>
          <p:cNvPr id="6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895088"/>
          </a:xfrm>
          <a:prstGeom prst="rect">
            <a:avLst/>
          </a:prstGeom>
        </p:spPr>
      </p:pic>
      <p:pic>
        <p:nvPicPr>
          <p:cNvPr id="7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3" y="1502664"/>
            <a:ext cx="7479792" cy="5285232"/>
          </a:xfrm>
          <a:prstGeom prst="rect">
            <a:avLst/>
          </a:prstGeom>
        </p:spPr>
      </p:pic>
      <p:pic>
        <p:nvPicPr>
          <p:cNvPr id="7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7914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55496"/>
            <a:ext cx="133521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b="1" spc="10" dirty="0">
                <a:solidFill>
                  <a:srgbClr val="C00000"/>
                </a:solidFill>
                <a:latin typeface="Constantia"/>
                <a:cs typeface="Constantia"/>
              </a:rPr>
              <a:t>translate()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004885"/>
            <a:ext cx="671169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moves an element from its current position (according to the parameters given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302065"/>
            <a:ext cx="245263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for the X-axis and the Y-axis).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681529"/>
            <a:ext cx="105934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b="1" spc="10" dirty="0">
                <a:solidFill>
                  <a:srgbClr val="C00000"/>
                </a:solidFill>
                <a:latin typeface="Constantia"/>
                <a:cs typeface="Constantia"/>
              </a:rPr>
              <a:t>rotate()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3030562"/>
            <a:ext cx="6715893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rotates an element clockwise or counter-clockwise according to a given degree.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65224" y="3327971"/>
            <a:ext cx="528581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Using negative values will rotate the element counter-clockwise.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3707435"/>
            <a:ext cx="95455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b="1" spc="10" dirty="0">
                <a:solidFill>
                  <a:srgbClr val="C00000"/>
                </a:solidFill>
                <a:latin typeface="Constantia"/>
                <a:cs typeface="Constantia"/>
              </a:rPr>
              <a:t>scale()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056443"/>
            <a:ext cx="680294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increases or decreases the size of an element (according to the parameters given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65224" y="4353776"/>
            <a:ext cx="2149988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for the width and height).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24840" y="4733468"/>
            <a:ext cx="95577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b="1" spc="10" dirty="0">
                <a:solidFill>
                  <a:srgbClr val="C00000"/>
                </a:solidFill>
                <a:latin typeface="Constantia"/>
                <a:cs typeface="Constantia"/>
              </a:rPr>
              <a:t>skew()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5082476"/>
            <a:ext cx="525241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skews an element along the X and Y-axis by the given angles.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24840" y="5462194"/>
            <a:ext cx="112076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600" b="1" spc="10" dirty="0">
                <a:solidFill>
                  <a:srgbClr val="C00000"/>
                </a:solidFill>
                <a:latin typeface="Constantia"/>
                <a:cs typeface="Constantia"/>
              </a:rPr>
              <a:t>matrix()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90904" y="5811202"/>
            <a:ext cx="434092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combines all the 2D transform methods into one.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7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96824"/>
            <a:ext cx="7260336" cy="806196"/>
          </a:xfrm>
          <a:prstGeom prst="rect">
            <a:avLst/>
          </a:prstGeom>
        </p:spPr>
      </p:pic>
      <p:sp>
        <p:nvSpPr>
          <p:cNvPr id="516" name="object 516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34924"/>
            <a:ext cx="7178040" cy="722376"/>
          </a:xfrm>
          <a:prstGeom prst="rect">
            <a:avLst/>
          </a:prstGeom>
        </p:spPr>
      </p:pic>
      <p:pic>
        <p:nvPicPr>
          <p:cNvPr id="70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7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62912"/>
            <a:ext cx="262128" cy="701040"/>
          </a:xfrm>
          <a:prstGeom prst="rect">
            <a:avLst/>
          </a:prstGeom>
        </p:spPr>
      </p:pic>
      <p:pic>
        <p:nvPicPr>
          <p:cNvPr id="7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pic>
        <p:nvPicPr>
          <p:cNvPr id="7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868412" cy="890016"/>
          </a:xfrm>
          <a:prstGeom prst="rect">
            <a:avLst/>
          </a:prstGeom>
        </p:spPr>
      </p:pic>
      <p:sp>
        <p:nvSpPr>
          <p:cNvPr id="517" name="object 517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786116" cy="809244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229600" cy="510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" y="4876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rgbClr val="FF0000"/>
                </a:solidFill>
                <a:latin typeface="Maiandra GD" pitchFamily="34" charset="0"/>
              </a:rPr>
              <a:t>matrix(</a:t>
            </a:r>
            <a:r>
              <a:rPr lang="en-US" sz="2300" b="1" dirty="0" err="1" smtClean="0">
                <a:latin typeface="Maiandra GD" pitchFamily="34" charset="0"/>
              </a:rPr>
              <a:t>scalex</a:t>
            </a:r>
            <a:r>
              <a:rPr lang="en-US" sz="2300" b="1" dirty="0" smtClean="0">
                <a:latin typeface="Maiandra GD" pitchFamily="34" charset="0"/>
              </a:rPr>
              <a:t>, </a:t>
            </a:r>
            <a:r>
              <a:rPr lang="en-US" sz="2300" b="1" dirty="0" err="1" smtClean="0">
                <a:latin typeface="Maiandra GD" pitchFamily="34" charset="0"/>
              </a:rPr>
              <a:t>skewy</a:t>
            </a:r>
            <a:r>
              <a:rPr lang="en-US" sz="2300" b="1" dirty="0" smtClean="0">
                <a:latin typeface="Maiandra GD" pitchFamily="34" charset="0"/>
              </a:rPr>
              <a:t>, </a:t>
            </a:r>
            <a:r>
              <a:rPr lang="en-US" sz="2300" b="1" dirty="0" err="1" smtClean="0">
                <a:latin typeface="Maiandra GD" pitchFamily="34" charset="0"/>
              </a:rPr>
              <a:t>skewx</a:t>
            </a:r>
            <a:r>
              <a:rPr lang="en-US" sz="2300" b="1" dirty="0" smtClean="0">
                <a:latin typeface="Maiandra GD" pitchFamily="34" charset="0"/>
              </a:rPr>
              <a:t>, </a:t>
            </a:r>
            <a:r>
              <a:rPr lang="en-US" sz="2300" b="1" dirty="0" err="1" smtClean="0">
                <a:latin typeface="Maiandra GD" pitchFamily="34" charset="0"/>
              </a:rPr>
              <a:t>scaley</a:t>
            </a:r>
            <a:r>
              <a:rPr lang="en-US" sz="2300" b="1" dirty="0" smtClean="0">
                <a:latin typeface="Maiandra GD" pitchFamily="34" charset="0"/>
              </a:rPr>
              <a:t>, </a:t>
            </a:r>
            <a:r>
              <a:rPr lang="en-US" sz="2300" b="1" dirty="0" err="1" smtClean="0">
                <a:latin typeface="Maiandra GD" pitchFamily="34" charset="0"/>
              </a:rPr>
              <a:t>translatex,translatey</a:t>
            </a:r>
            <a:r>
              <a:rPr lang="en-US" sz="2800" b="1" dirty="0" smtClean="0">
                <a:solidFill>
                  <a:srgbClr val="FF0000"/>
                </a:solidFill>
              </a:rPr>
              <a:t>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5199888"/>
          </a:xfrm>
          <a:prstGeom prst="rect">
            <a:avLst/>
          </a:prstGeom>
        </p:spPr>
      </p:pic>
      <p:pic>
        <p:nvPicPr>
          <p:cNvPr id="7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99616"/>
            <a:ext cx="6129528" cy="4821936"/>
          </a:xfrm>
          <a:prstGeom prst="rect">
            <a:avLst/>
          </a:prstGeom>
        </p:spPr>
      </p:pic>
      <p:pic>
        <p:nvPicPr>
          <p:cNvPr id="7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5096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76018"/>
            <a:ext cx="575973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CSS3 allows you to format your elements using 3D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072639"/>
            <a:ext cx="182533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transformations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545079"/>
            <a:ext cx="344778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3D transformation methods: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974505"/>
            <a:ext cx="1958098" cy="2410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spc="10" dirty="0">
                <a:solidFill>
                  <a:srgbClr val="C00000"/>
                </a:solidFill>
                <a:latin typeface="Constantia"/>
                <a:cs typeface="Constantia"/>
              </a:rPr>
              <a:t>rotate3d(x,y,z)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3373679"/>
            <a:ext cx="285377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rotateX(), rotateY(), rotateZ()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744354"/>
            <a:ext cx="1831416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spc="10" dirty="0">
                <a:solidFill>
                  <a:srgbClr val="C00000"/>
                </a:solidFill>
                <a:latin typeface="Constantia"/>
                <a:cs typeface="Constantia"/>
              </a:rPr>
              <a:t>scale3d(x,y,z)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2334" y="4143299"/>
            <a:ext cx="2576407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scaleX(), scaleY(), scaleZ()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514355"/>
            <a:ext cx="2284425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spc="10" dirty="0">
                <a:solidFill>
                  <a:srgbClr val="C00000"/>
                </a:solidFill>
                <a:latin typeface="Constantia"/>
                <a:cs typeface="Constantia"/>
              </a:rPr>
              <a:t>translate3d(x,y,z)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02334" y="4913300"/>
            <a:ext cx="358986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translateX(), translateY(), translateZ()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5283975"/>
            <a:ext cx="1975997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spc="10" dirty="0">
                <a:solidFill>
                  <a:srgbClr val="C00000"/>
                </a:solidFill>
                <a:latin typeface="Constantia"/>
                <a:cs typeface="Constantia"/>
              </a:rPr>
              <a:t>Perspective(n)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02334" y="5683174"/>
            <a:ext cx="480842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Set the perspective from where an element is viewed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02334" y="6038266"/>
            <a:ext cx="272959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b="1" spc="10" dirty="0">
                <a:solidFill>
                  <a:srgbClr val="C00000"/>
                </a:solidFill>
                <a:latin typeface="Constantia"/>
                <a:cs typeface="Constantia"/>
              </a:rPr>
              <a:t>perspective: length|none;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96824"/>
            <a:ext cx="7249668" cy="806196"/>
          </a:xfrm>
          <a:prstGeom prst="rect">
            <a:avLst/>
          </a:prstGeom>
        </p:spPr>
      </p:pic>
      <p:sp>
        <p:nvSpPr>
          <p:cNvPr id="518" name="object 51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34924"/>
            <a:ext cx="7168896" cy="722376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7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522476"/>
            <a:ext cx="7444740" cy="4925568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12951"/>
            <a:ext cx="229461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CSS3 transitions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206751"/>
            <a:ext cx="652783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C00000"/>
                </a:solidFill>
                <a:latin typeface="Constantia"/>
                <a:cs typeface="Constantia"/>
              </a:rPr>
              <a:t>allows you to change property values smoothly (from one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633471"/>
            <a:ext cx="432689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C00000"/>
                </a:solidFill>
                <a:latin typeface="Constantia"/>
                <a:cs typeface="Constantia"/>
              </a:rPr>
              <a:t>value to another), over a given duration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3150108"/>
            <a:ext cx="7115200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To create a transition effect, you must specify two things: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3644137"/>
            <a:ext cx="5234427" cy="254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C00000"/>
                </a:solidFill>
                <a:latin typeface="Constantia"/>
                <a:cs typeface="Constantia"/>
              </a:rPr>
              <a:t>the CSS property you want to add an effect to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4108957"/>
            <a:ext cx="304947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C00000"/>
                </a:solidFill>
                <a:latin typeface="Constantia"/>
                <a:cs typeface="Constantia"/>
              </a:rPr>
              <a:t>the duration of the effect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625950"/>
            <a:ext cx="700175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Note: If the duration part is not specified, the transition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9160" y="5095342"/>
            <a:ext cx="590748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will have no effect, because the default value is 0.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7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392168" cy="890016"/>
          </a:xfrm>
          <a:prstGeom prst="rect">
            <a:avLst/>
          </a:prstGeom>
        </p:spPr>
      </p:pic>
      <p:sp>
        <p:nvSpPr>
          <p:cNvPr id="519" name="object 519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306824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175260"/>
            <a:ext cx="7498080" cy="86868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90500"/>
            <a:ext cx="6609588" cy="890016"/>
          </a:xfrm>
          <a:prstGeom prst="rect">
            <a:avLst/>
          </a:prstGeom>
        </p:spPr>
      </p:pic>
      <p:sp>
        <p:nvSpPr>
          <p:cNvPr id="520" name="object 520"/>
          <p:cNvSpPr/>
          <p:nvPr/>
        </p:nvSpPr>
        <p:spPr>
          <a:xfrm>
            <a:off x="533400" y="2286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228600"/>
            <a:ext cx="6524243" cy="809244"/>
          </a:xfrm>
          <a:prstGeom prst="rect">
            <a:avLst/>
          </a:prstGeom>
        </p:spPr>
      </p:pic>
      <p:sp>
        <p:nvSpPr>
          <p:cNvPr id="521" name="object 521"/>
          <p:cNvSpPr/>
          <p:nvPr/>
        </p:nvSpPr>
        <p:spPr>
          <a:xfrm>
            <a:off x="152400" y="1142949"/>
            <a:ext cx="2057400" cy="354000"/>
          </a:xfrm>
          <a:custGeom>
            <a:avLst/>
            <a:gdLst/>
            <a:ahLst/>
            <a:cxnLst/>
            <a:rect l="l" t="t" r="r" b="b"/>
            <a:pathLst>
              <a:path w="2057400" h="354000">
                <a:moveTo>
                  <a:pt x="0" y="354000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354000"/>
                </a:lnTo>
                <a:lnTo>
                  <a:pt x="0" y="3540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2209800" y="1142949"/>
            <a:ext cx="6781800" cy="354000"/>
          </a:xfrm>
          <a:custGeom>
            <a:avLst/>
            <a:gdLst/>
            <a:ahLst/>
            <a:cxnLst/>
            <a:rect l="l" t="t" r="r" b="b"/>
            <a:pathLst>
              <a:path w="6781800" h="354000">
                <a:moveTo>
                  <a:pt x="0" y="354000"/>
                </a:moveTo>
                <a:lnTo>
                  <a:pt x="0" y="0"/>
                </a:lnTo>
                <a:lnTo>
                  <a:pt x="6781800" y="0"/>
                </a:lnTo>
                <a:lnTo>
                  <a:pt x="6781800" y="354000"/>
                </a:lnTo>
                <a:lnTo>
                  <a:pt x="0" y="354000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152400" y="1496961"/>
            <a:ext cx="2057400" cy="1035926"/>
          </a:xfrm>
          <a:custGeom>
            <a:avLst/>
            <a:gdLst/>
            <a:ahLst/>
            <a:cxnLst/>
            <a:rect l="l" t="t" r="r" b="b"/>
            <a:pathLst>
              <a:path w="2057400" h="1035926">
                <a:moveTo>
                  <a:pt x="0" y="1035927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1035927"/>
                </a:lnTo>
                <a:lnTo>
                  <a:pt x="0" y="1035927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2209800" y="1496961"/>
            <a:ext cx="6781800" cy="1035926"/>
          </a:xfrm>
          <a:custGeom>
            <a:avLst/>
            <a:gdLst/>
            <a:ahLst/>
            <a:cxnLst/>
            <a:rect l="l" t="t" r="r" b="b"/>
            <a:pathLst>
              <a:path w="6781800" h="1035926">
                <a:moveTo>
                  <a:pt x="0" y="1035927"/>
                </a:moveTo>
                <a:lnTo>
                  <a:pt x="0" y="0"/>
                </a:lnTo>
                <a:lnTo>
                  <a:pt x="6781800" y="0"/>
                </a:lnTo>
                <a:lnTo>
                  <a:pt x="6781800" y="1035927"/>
                </a:lnTo>
                <a:lnTo>
                  <a:pt x="0" y="1035927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152400" y="2532862"/>
            <a:ext cx="2057400" cy="557809"/>
          </a:xfrm>
          <a:custGeom>
            <a:avLst/>
            <a:gdLst/>
            <a:ahLst/>
            <a:cxnLst/>
            <a:rect l="l" t="t" r="r" b="b"/>
            <a:pathLst>
              <a:path w="2057400" h="557809">
                <a:moveTo>
                  <a:pt x="0" y="557809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557809"/>
                </a:lnTo>
                <a:lnTo>
                  <a:pt x="0" y="55780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2209800" y="2532862"/>
            <a:ext cx="6781800" cy="557809"/>
          </a:xfrm>
          <a:custGeom>
            <a:avLst/>
            <a:gdLst/>
            <a:ahLst/>
            <a:cxnLst/>
            <a:rect l="l" t="t" r="r" b="b"/>
            <a:pathLst>
              <a:path w="6781800" h="557809">
                <a:moveTo>
                  <a:pt x="0" y="557809"/>
                </a:moveTo>
                <a:lnTo>
                  <a:pt x="0" y="0"/>
                </a:lnTo>
                <a:lnTo>
                  <a:pt x="6781800" y="0"/>
                </a:lnTo>
                <a:lnTo>
                  <a:pt x="6781800" y="557809"/>
                </a:lnTo>
                <a:lnTo>
                  <a:pt x="0" y="55780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152400" y="3090735"/>
            <a:ext cx="2057400" cy="796861"/>
          </a:xfrm>
          <a:custGeom>
            <a:avLst/>
            <a:gdLst/>
            <a:ahLst/>
            <a:cxnLst/>
            <a:rect l="l" t="t" r="r" b="b"/>
            <a:pathLst>
              <a:path w="2057400" h="796861">
                <a:moveTo>
                  <a:pt x="0" y="796862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2209800" y="3090735"/>
            <a:ext cx="6781800" cy="796861"/>
          </a:xfrm>
          <a:custGeom>
            <a:avLst/>
            <a:gdLst/>
            <a:ahLst/>
            <a:cxnLst/>
            <a:rect l="l" t="t" r="r" b="b"/>
            <a:pathLst>
              <a:path w="6781800" h="796861">
                <a:moveTo>
                  <a:pt x="0" y="796862"/>
                </a:moveTo>
                <a:lnTo>
                  <a:pt x="0" y="0"/>
                </a:lnTo>
                <a:lnTo>
                  <a:pt x="6781800" y="0"/>
                </a:lnTo>
                <a:lnTo>
                  <a:pt x="67818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152400" y="3887533"/>
            <a:ext cx="2057400" cy="796861"/>
          </a:xfrm>
          <a:custGeom>
            <a:avLst/>
            <a:gdLst/>
            <a:ahLst/>
            <a:cxnLst/>
            <a:rect l="l" t="t" r="r" b="b"/>
            <a:pathLst>
              <a:path w="2057400" h="796861">
                <a:moveTo>
                  <a:pt x="0" y="796862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2209800" y="3887533"/>
            <a:ext cx="6781800" cy="913067"/>
          </a:xfrm>
          <a:custGeom>
            <a:avLst/>
            <a:gdLst/>
            <a:ahLst/>
            <a:cxnLst/>
            <a:rect l="l" t="t" r="r" b="b"/>
            <a:pathLst>
              <a:path w="6781800" h="796861">
                <a:moveTo>
                  <a:pt x="0" y="796862"/>
                </a:moveTo>
                <a:lnTo>
                  <a:pt x="0" y="0"/>
                </a:lnTo>
                <a:lnTo>
                  <a:pt x="6781800" y="0"/>
                </a:lnTo>
                <a:lnTo>
                  <a:pt x="6781800" y="796862"/>
                </a:lnTo>
                <a:lnTo>
                  <a:pt x="0" y="796862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152400" y="4684509"/>
            <a:ext cx="2057400" cy="2030349"/>
          </a:xfrm>
          <a:custGeom>
            <a:avLst/>
            <a:gdLst/>
            <a:ahLst/>
            <a:cxnLst/>
            <a:rect l="l" t="t" r="r" b="b"/>
            <a:pathLst>
              <a:path w="2057400" h="2030349">
                <a:moveTo>
                  <a:pt x="0" y="2030349"/>
                </a:moveTo>
                <a:lnTo>
                  <a:pt x="0" y="0"/>
                </a:lnTo>
                <a:lnTo>
                  <a:pt x="2057400" y="0"/>
                </a:lnTo>
                <a:lnTo>
                  <a:pt x="2057400" y="2030349"/>
                </a:lnTo>
                <a:lnTo>
                  <a:pt x="0" y="203034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2209800" y="4684509"/>
            <a:ext cx="6781800" cy="2030349"/>
          </a:xfrm>
          <a:custGeom>
            <a:avLst/>
            <a:gdLst/>
            <a:ahLst/>
            <a:cxnLst/>
            <a:rect l="l" t="t" r="r" b="b"/>
            <a:pathLst>
              <a:path w="6781800" h="2030349">
                <a:moveTo>
                  <a:pt x="0" y="2030349"/>
                </a:moveTo>
                <a:lnTo>
                  <a:pt x="0" y="0"/>
                </a:lnTo>
                <a:lnTo>
                  <a:pt x="6781800" y="0"/>
                </a:lnTo>
                <a:lnTo>
                  <a:pt x="6781800" y="2030349"/>
                </a:lnTo>
                <a:lnTo>
                  <a:pt x="0" y="2030349"/>
                </a:lnTo>
                <a:close/>
              </a:path>
            </a:pathLst>
          </a:custGeom>
          <a:solidFill>
            <a:srgbClr val="E9EA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2203450" y="1130300"/>
            <a:ext cx="12700" cy="5597258"/>
          </a:xfrm>
          <a:custGeom>
            <a:avLst/>
            <a:gdLst/>
            <a:ahLst/>
            <a:cxnLst/>
            <a:rect l="l" t="t" r="r" b="b"/>
            <a:pathLst>
              <a:path w="12700" h="5597258">
                <a:moveTo>
                  <a:pt x="6350" y="6350"/>
                </a:moveTo>
                <a:lnTo>
                  <a:pt x="6350" y="5590908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139700" y="1490599"/>
            <a:ext cx="8864600" cy="12700"/>
          </a:xfrm>
          <a:custGeom>
            <a:avLst/>
            <a:gdLst/>
            <a:ahLst/>
            <a:cxnLst/>
            <a:rect l="l" t="t" r="r" b="b"/>
            <a:pathLst>
              <a:path w="8864600" h="12700">
                <a:moveTo>
                  <a:pt x="6350" y="6350"/>
                </a:moveTo>
                <a:lnTo>
                  <a:pt x="8858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139700" y="2526538"/>
            <a:ext cx="8864600" cy="12700"/>
          </a:xfrm>
          <a:custGeom>
            <a:avLst/>
            <a:gdLst/>
            <a:ahLst/>
            <a:cxnLst/>
            <a:rect l="l" t="t" r="r" b="b"/>
            <a:pathLst>
              <a:path w="8864600" h="12700">
                <a:moveTo>
                  <a:pt x="6350" y="6350"/>
                </a:moveTo>
                <a:lnTo>
                  <a:pt x="8858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139700" y="3084321"/>
            <a:ext cx="8864600" cy="12700"/>
          </a:xfrm>
          <a:custGeom>
            <a:avLst/>
            <a:gdLst/>
            <a:ahLst/>
            <a:cxnLst/>
            <a:rect l="l" t="t" r="r" b="b"/>
            <a:pathLst>
              <a:path w="8864600" h="12700">
                <a:moveTo>
                  <a:pt x="6350" y="6350"/>
                </a:moveTo>
                <a:lnTo>
                  <a:pt x="8858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139700" y="3881247"/>
            <a:ext cx="8864600" cy="12700"/>
          </a:xfrm>
          <a:custGeom>
            <a:avLst/>
            <a:gdLst/>
            <a:ahLst/>
            <a:cxnLst/>
            <a:rect l="l" t="t" r="r" b="b"/>
            <a:pathLst>
              <a:path w="8864600" h="12700">
                <a:moveTo>
                  <a:pt x="6350" y="6350"/>
                </a:moveTo>
                <a:lnTo>
                  <a:pt x="8858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 flipV="1">
            <a:off x="139700" y="4495797"/>
            <a:ext cx="8864600" cy="45719"/>
          </a:xfrm>
          <a:custGeom>
            <a:avLst/>
            <a:gdLst/>
            <a:ahLst/>
            <a:cxnLst/>
            <a:rect l="l" t="t" r="r" b="b"/>
            <a:pathLst>
              <a:path w="8864600" h="12700">
                <a:moveTo>
                  <a:pt x="6350" y="6350"/>
                </a:moveTo>
                <a:lnTo>
                  <a:pt x="8858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146050" y="1130300"/>
            <a:ext cx="12700" cy="5597258"/>
          </a:xfrm>
          <a:custGeom>
            <a:avLst/>
            <a:gdLst/>
            <a:ahLst/>
            <a:cxnLst/>
            <a:rect l="l" t="t" r="r" b="b"/>
            <a:pathLst>
              <a:path w="12700" h="5597258">
                <a:moveTo>
                  <a:pt x="6350" y="6350"/>
                </a:moveTo>
                <a:lnTo>
                  <a:pt x="6350" y="5590908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985250" y="1130300"/>
            <a:ext cx="12700" cy="5597258"/>
          </a:xfrm>
          <a:custGeom>
            <a:avLst/>
            <a:gdLst/>
            <a:ahLst/>
            <a:cxnLst/>
            <a:rect l="l" t="t" r="r" b="b"/>
            <a:pathLst>
              <a:path w="12700" h="5597258">
                <a:moveTo>
                  <a:pt x="6350" y="6350"/>
                </a:moveTo>
                <a:lnTo>
                  <a:pt x="6350" y="5590908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139700" y="1136650"/>
            <a:ext cx="8864600" cy="12700"/>
          </a:xfrm>
          <a:custGeom>
            <a:avLst/>
            <a:gdLst/>
            <a:ahLst/>
            <a:cxnLst/>
            <a:rect l="l" t="t" r="r" b="b"/>
            <a:pathLst>
              <a:path w="8864600" h="12700">
                <a:moveTo>
                  <a:pt x="6350" y="6350"/>
                </a:moveTo>
                <a:lnTo>
                  <a:pt x="8858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139700" y="6708508"/>
            <a:ext cx="8864600" cy="12700"/>
          </a:xfrm>
          <a:custGeom>
            <a:avLst/>
            <a:gdLst/>
            <a:ahLst/>
            <a:cxnLst/>
            <a:rect l="l" t="t" r="r" b="b"/>
            <a:pathLst>
              <a:path w="8864600" h="12700">
                <a:moveTo>
                  <a:pt x="6350" y="6350"/>
                </a:moveTo>
                <a:lnTo>
                  <a:pt x="88582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232257" y="1224940"/>
            <a:ext cx="10024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Constantia"/>
                <a:cs typeface="Constantia"/>
              </a:rPr>
              <a:t>Property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289937" y="1224940"/>
            <a:ext cx="13357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Constantia"/>
                <a:cs typeface="Constantia"/>
              </a:rPr>
              <a:t>Description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32257" y="1931721"/>
            <a:ext cx="90927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transition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289937" y="1809801"/>
            <a:ext cx="654897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A shorthand property for setting the four transition properties into a single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289937" y="2053666"/>
            <a:ext cx="805288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property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2257" y="2728773"/>
            <a:ext cx="144073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transition-delay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289937" y="2728773"/>
            <a:ext cx="462462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Specifies a delay (in seconds) for the transition effect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32257" y="3406318"/>
            <a:ext cx="174132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transition-duration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289937" y="3284398"/>
            <a:ext cx="616507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Specifies how many seconds or milliseconds a transition effect takes to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289937" y="3528238"/>
            <a:ext cx="85657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complete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32257" y="4203370"/>
            <a:ext cx="173605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transition-property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289936" y="4203370"/>
            <a:ext cx="624446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Specifies the name of the CSS property the transition effect is for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32257" y="5495417"/>
            <a:ext cx="163852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transition-timing-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2257" y="5739257"/>
            <a:ext cx="79637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function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289937" y="4572000"/>
            <a:ext cx="420888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Specifies the speed curve of the transition effect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753233" y="4800600"/>
            <a:ext cx="5943894" cy="232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70C0"/>
                </a:solidFill>
                <a:latin typeface="Wingdings"/>
                <a:cs typeface="Wingdings"/>
              </a:rPr>
              <a:t></a:t>
            </a:r>
            <a:r>
              <a:rPr sz="1600" b="1" spc="10" dirty="0">
                <a:solidFill>
                  <a:srgbClr val="0070C0"/>
                </a:solidFill>
                <a:latin typeface="Constantia"/>
                <a:cs typeface="Constantia"/>
              </a:rPr>
              <a:t>ease </a:t>
            </a:r>
            <a:r>
              <a:rPr sz="1600" spc="10" dirty="0">
                <a:latin typeface="Constantia"/>
                <a:cs typeface="Constantia"/>
              </a:rPr>
              <a:t>- specifies a transition effect with a slow start, then fast, then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753233" y="5055108"/>
            <a:ext cx="234190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end slowly (this is default)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753233" y="5465419"/>
            <a:ext cx="363629" cy="114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70C0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914777" y="5486400"/>
            <a:ext cx="583248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70C0"/>
                </a:solidFill>
                <a:latin typeface="Constantia"/>
                <a:cs typeface="Constantia"/>
              </a:rPr>
              <a:t>linear </a:t>
            </a:r>
            <a:r>
              <a:rPr sz="1600" spc="10" dirty="0">
                <a:latin typeface="Constantia"/>
                <a:cs typeface="Constantia"/>
              </a:rPr>
              <a:t>- specifies a transition effect with the same speed from start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753233" y="5739257"/>
            <a:ext cx="59794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to end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753233" y="5953404"/>
            <a:ext cx="5746567" cy="232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70C0"/>
                </a:solidFill>
                <a:latin typeface="Wingdings"/>
                <a:cs typeface="Wingdings"/>
              </a:rPr>
              <a:t></a:t>
            </a:r>
            <a:r>
              <a:rPr sz="1600" b="1" spc="10" dirty="0">
                <a:solidFill>
                  <a:srgbClr val="0070C0"/>
                </a:solidFill>
                <a:latin typeface="Constantia"/>
                <a:cs typeface="Constantia"/>
              </a:rPr>
              <a:t>ease-in </a:t>
            </a:r>
            <a:r>
              <a:rPr sz="1600" spc="10" dirty="0">
                <a:latin typeface="Constantia"/>
                <a:cs typeface="Constantia"/>
              </a:rPr>
              <a:t>- specifies a transition effect with a slow start ease-out -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753233" y="6227242"/>
            <a:ext cx="374959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onstantia"/>
                <a:cs typeface="Constantia"/>
              </a:rPr>
              <a:t>specifies a transition effect with a slow end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2753232" y="6441084"/>
            <a:ext cx="61621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70C0"/>
                </a:solidFill>
                <a:latin typeface="Wingdings"/>
                <a:cs typeface="Wingdings"/>
              </a:rPr>
              <a:t></a:t>
            </a:r>
            <a:r>
              <a:rPr sz="1600" b="1" spc="10" dirty="0">
                <a:solidFill>
                  <a:srgbClr val="0070C0"/>
                </a:solidFill>
                <a:latin typeface="Constantia"/>
                <a:cs typeface="Constantia"/>
              </a:rPr>
              <a:t>ease-in-out </a:t>
            </a:r>
            <a:r>
              <a:rPr sz="1600" spc="10" dirty="0">
                <a:latin typeface="Constantia"/>
                <a:cs typeface="Constantia"/>
              </a:rPr>
              <a:t>- specifies a transition effect with a slow start and end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392168" cy="890016"/>
          </a:xfrm>
          <a:prstGeom prst="rect">
            <a:avLst/>
          </a:prstGeom>
        </p:spPr>
      </p:pic>
      <p:sp>
        <p:nvSpPr>
          <p:cNvPr id="543" name="object 543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306824" cy="809244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6868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359408"/>
            <a:ext cx="7648956" cy="4736592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560525"/>
            <a:ext cx="7221627" cy="597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3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80" spc="10" dirty="0">
                <a:solidFill>
                  <a:srgbClr val="0070C0"/>
                </a:solidFill>
                <a:latin typeface="Constantia"/>
                <a:cs typeface="Constantia"/>
              </a:rPr>
              <a:t>A CSS rule set consists of a selector and a declaration</a:t>
            </a:r>
            <a:endParaRPr sz="22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2400" spc="10" dirty="0">
                <a:solidFill>
                  <a:srgbClr val="0070C0"/>
                </a:solidFill>
                <a:latin typeface="Constantia"/>
                <a:cs typeface="Constantia"/>
              </a:rPr>
              <a:t>block: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02334" y="2492896"/>
            <a:ext cx="5098378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points to the HTML element you want to style.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761463"/>
            <a:ext cx="248844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Declaration Block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02334" y="3068993"/>
            <a:ext cx="6370780" cy="2410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contains one or more declarations separated by semicolons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4256913"/>
            <a:ext cx="1388036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Property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2334" y="4564647"/>
            <a:ext cx="3740070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is a type of attribute of HTML tag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4833214"/>
            <a:ext cx="101645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Value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5140719"/>
            <a:ext cx="3725381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Values are assigned to properties.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3131820" cy="890016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3049523" cy="809244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38"/>
            <a:ext cx="7239000" cy="380996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501140"/>
            <a:ext cx="7411212" cy="4443984"/>
          </a:xfrm>
          <a:prstGeom prst="rect">
            <a:avLst/>
          </a:prstGeom>
        </p:spPr>
      </p:pic>
      <p:pic>
        <p:nvPicPr>
          <p:cNvPr id="7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66519"/>
            <a:ext cx="69789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9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740" spc="10" dirty="0">
                <a:solidFill>
                  <a:srgbClr val="0070C0"/>
                </a:solidFill>
                <a:latin typeface="Constantia"/>
                <a:cs typeface="Constantia"/>
              </a:rPr>
              <a:t>CSS3 animations allows animation of most HTML elements without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023516"/>
            <a:ext cx="25139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using JavaScript or Flash!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456332"/>
            <a:ext cx="30762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What are CSS3 Animations?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2844964"/>
            <a:ext cx="6264275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An animation lets an element gradually change from one style to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3182022"/>
            <a:ext cx="826029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another.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556926"/>
            <a:ext cx="6665712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2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70" spc="10" dirty="0">
                <a:solidFill>
                  <a:srgbClr val="C00000"/>
                </a:solidFill>
                <a:latin typeface="Constantia"/>
                <a:cs typeface="Constantia"/>
              </a:rPr>
              <a:t>You can change as many CSS properties you want, as many times you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65224" y="3893730"/>
            <a:ext cx="572832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want.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269015"/>
            <a:ext cx="6713660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To use CSS3 animation, you must first specify some 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keyframes 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for the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65224" y="4605820"/>
            <a:ext cx="1072734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animation.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4980723"/>
            <a:ext cx="6393913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Keyframes </a:t>
            </a:r>
            <a:r>
              <a:rPr sz="1700" spc="10" dirty="0">
                <a:solidFill>
                  <a:srgbClr val="C00000"/>
                </a:solidFill>
                <a:latin typeface="Constantia"/>
                <a:cs typeface="Constantia"/>
              </a:rPr>
              <a:t>hold what styles the element will have at certain times.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251960" cy="890016"/>
          </a:xfrm>
          <a:prstGeom prst="rect">
            <a:avLst/>
          </a:prstGeom>
        </p:spPr>
      </p:pic>
      <p:sp>
        <p:nvSpPr>
          <p:cNvPr id="544" name="object 54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169664" cy="809244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75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327660"/>
            <a:ext cx="7498080" cy="86868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64" y="342900"/>
            <a:ext cx="5507736" cy="890016"/>
          </a:xfrm>
          <a:prstGeom prst="rect">
            <a:avLst/>
          </a:prstGeom>
        </p:spPr>
      </p:pic>
      <p:sp>
        <p:nvSpPr>
          <p:cNvPr id="545" name="object 545"/>
          <p:cNvSpPr/>
          <p:nvPr/>
        </p:nvSpPr>
        <p:spPr>
          <a:xfrm>
            <a:off x="1524000" y="3810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64" y="384048"/>
            <a:ext cx="5436108" cy="804672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3886200" cy="3200400"/>
          </a:xfrm>
          <a:prstGeom prst="rect">
            <a:avLst/>
          </a:prstGeom>
        </p:spPr>
      </p:pic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3898900" cy="3225800"/>
          </a:xfrm>
          <a:prstGeom prst="rect">
            <a:avLst/>
          </a:prstGeom>
        </p:spPr>
      </p:pic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598"/>
            <a:ext cx="3876675" cy="3505199"/>
          </a:xfrm>
          <a:prstGeom prst="rect">
            <a:avLst/>
          </a:prstGeom>
        </p:spPr>
      </p:pic>
      <p:pic>
        <p:nvPicPr>
          <p:cNvPr id="7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3898"/>
            <a:ext cx="3889375" cy="3530599"/>
          </a:xfrm>
          <a:prstGeom prst="rect">
            <a:avLst/>
          </a:prstGeom>
        </p:spPr>
      </p:pic>
      <p:pic>
        <p:nvPicPr>
          <p:cNvPr id="7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457325"/>
            <a:ext cx="503872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4818888" cy="5276088"/>
          </a:xfrm>
          <a:prstGeom prst="rect">
            <a:avLst/>
          </a:prstGeom>
        </p:spPr>
      </p:pic>
      <p:pic>
        <p:nvPicPr>
          <p:cNvPr id="7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1554480"/>
            <a:ext cx="4893564" cy="5303520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4715256" cy="51724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68296"/>
            <a:ext cx="4441421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FF0000"/>
                </a:solidFill>
                <a:latin typeface="Constantia"/>
                <a:cs typeface="Constantia"/>
              </a:rPr>
              <a:t>Without the CSS3 box-sizing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362885"/>
            <a:ext cx="1320517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solidFill>
                  <a:srgbClr val="FF0000"/>
                </a:solidFill>
                <a:latin typeface="Constantia"/>
                <a:cs typeface="Constantia"/>
              </a:rPr>
              <a:t>Property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980004"/>
            <a:ext cx="363352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By default, the width and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65224" y="3528644"/>
            <a:ext cx="3049523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height of an element is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4077284"/>
            <a:ext cx="260634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calculated like this: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02334" y="4641202"/>
            <a:ext cx="3440467" cy="2667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100" spc="10" dirty="0">
                <a:solidFill>
                  <a:srgbClr val="002060"/>
                </a:solidFill>
                <a:latin typeface="Constantia"/>
                <a:cs typeface="Constantia"/>
              </a:rPr>
              <a:t>width + padding + border =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30934" y="5121262"/>
            <a:ext cx="3125723" cy="2667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002060"/>
                </a:solidFill>
                <a:latin typeface="Constantia"/>
                <a:cs typeface="Constantia"/>
              </a:rPr>
              <a:t>actual width of an element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5639447"/>
            <a:ext cx="3504216" cy="2670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2100" spc="10" dirty="0">
                <a:solidFill>
                  <a:srgbClr val="002060"/>
                </a:solidFill>
                <a:latin typeface="Constantia"/>
                <a:cs typeface="Constantia"/>
              </a:rPr>
              <a:t>height + padding + border =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630934" y="6119736"/>
            <a:ext cx="3197465" cy="2667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002060"/>
                </a:solidFill>
                <a:latin typeface="Constantia"/>
                <a:cs typeface="Constantia"/>
              </a:rPr>
              <a:t>actual height of an element</a:t>
            </a:r>
            <a:endParaRPr sz="2100">
              <a:latin typeface="Constantia"/>
              <a:cs typeface="Constantia"/>
            </a:endParaRPr>
          </a:p>
        </p:txBody>
      </p:sp>
      <p:pic>
        <p:nvPicPr>
          <p:cNvPr id="7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169664" cy="890016"/>
          </a:xfrm>
          <a:prstGeom prst="rect">
            <a:avLst/>
          </a:prstGeom>
        </p:spPr>
      </p:pic>
      <p:sp>
        <p:nvSpPr>
          <p:cNvPr id="546" name="object 546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082796" cy="809244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419475"/>
            <a:ext cx="4000500" cy="3286125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57200"/>
            <a:ext cx="245745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4742688" cy="4971288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522476"/>
            <a:ext cx="4687824" cy="5285232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4639056" cy="48676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12951"/>
            <a:ext cx="339560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With the CSS3 box-sizing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9160" y="2182343"/>
            <a:ext cx="111361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Property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676143"/>
            <a:ext cx="358623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you will be able to include the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65224" y="3102889"/>
            <a:ext cx="2828676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padding and border in an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3529837"/>
            <a:ext cx="3668988" cy="254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element's total width and height.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4046449"/>
            <a:ext cx="4297727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If you set 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box-sizing: border-box;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99160" y="4516222"/>
            <a:ext cx="334061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on an element 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padding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and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9160" y="4985614"/>
            <a:ext cx="394043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border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are included in the width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9160" y="5455031"/>
            <a:ext cx="1438143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and height: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7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229100" cy="890016"/>
          </a:xfrm>
          <a:prstGeom prst="rect">
            <a:avLst/>
          </a:prstGeom>
        </p:spPr>
      </p:pic>
      <p:sp>
        <p:nvSpPr>
          <p:cNvPr id="547" name="object 547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146804" cy="80924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0"/>
            <a:ext cx="2476500" cy="320040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886187"/>
            <a:ext cx="3276600" cy="248818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666488"/>
          </a:xfrm>
          <a:prstGeom prst="rect">
            <a:avLst/>
          </a:prstGeom>
        </p:spPr>
      </p:pic>
      <p:pic>
        <p:nvPicPr>
          <p:cNvPr id="7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99616"/>
            <a:ext cx="7368540" cy="5276088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5628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76018"/>
            <a:ext cx="229542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The </a:t>
            </a: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@media 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rule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105800"/>
            <a:ext cx="6696244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70C0"/>
                </a:solidFill>
                <a:latin typeface="Constantia"/>
                <a:cs typeface="Constantia"/>
              </a:rPr>
              <a:t>Allows to define different style rules for different media types.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02334" y="2504745"/>
            <a:ext cx="624840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Examples: You could have one set of style rules for </a:t>
            </a: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computer screens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30934" y="2821737"/>
            <a:ext cx="573749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one for </a:t>
            </a: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printers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, one for </a:t>
            </a: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handheld devices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, one for </a:t>
            </a: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television-type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30934" y="3138754"/>
            <a:ext cx="1674139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70C0"/>
                </a:solidFill>
                <a:latin typeface="Constantia"/>
                <a:cs typeface="Constantia"/>
              </a:rPr>
              <a:t>devices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, and so on.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552697"/>
            <a:ext cx="657059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Media queries can be used to check many things, such as: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3982098"/>
            <a:ext cx="3734261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width and height of the viewport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396778"/>
            <a:ext cx="3478013" cy="2410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width and height of the device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4811535"/>
            <a:ext cx="6094985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orientation (is the tablet/phone in landscape or portrait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65224" y="5187963"/>
            <a:ext cx="845421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mode?)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5602516"/>
            <a:ext cx="1395902" cy="2410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C00000"/>
                </a:solidFill>
                <a:latin typeface="Constantia"/>
                <a:cs typeface="Constantia"/>
              </a:rPr>
              <a:t>resolution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7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495800" cy="890016"/>
          </a:xfrm>
          <a:prstGeom prst="rect">
            <a:avLst/>
          </a:prstGeom>
        </p:spPr>
      </p:pic>
      <p:sp>
        <p:nvSpPr>
          <p:cNvPr id="548" name="object 54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411980" cy="809244"/>
          </a:xfrm>
          <a:prstGeom prst="rect">
            <a:avLst/>
          </a:prstGeom>
        </p:spPr>
      </p:pic>
      <p:pic>
        <p:nvPicPr>
          <p:cNvPr id="7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7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498090"/>
            <a:ext cx="7613904" cy="5359908"/>
          </a:xfrm>
          <a:prstGeom prst="rect">
            <a:avLst/>
          </a:prstGeom>
        </p:spPr>
      </p:pic>
      <p:pic>
        <p:nvPicPr>
          <p:cNvPr id="7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88567"/>
            <a:ext cx="340014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A media query consists of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150363"/>
            <a:ext cx="219458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a media type and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90904" y="2584703"/>
            <a:ext cx="686734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70C0"/>
                </a:solidFill>
                <a:latin typeface="Constantia"/>
                <a:cs typeface="Constantia"/>
              </a:rPr>
              <a:t>can contain one or more expressions, which resolve to either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65224" y="2980968"/>
            <a:ext cx="1351272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true or false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3406038"/>
            <a:ext cx="53194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800" b="1" i="1" spc="10" dirty="0">
                <a:solidFill>
                  <a:srgbClr val="C00000"/>
                </a:solidFill>
                <a:latin typeface="Constantia"/>
                <a:cs typeface="Constantia"/>
              </a:rPr>
              <a:t>@media </a:t>
            </a:r>
            <a:r>
              <a:rPr sz="1800" b="1" i="1" spc="10" dirty="0">
                <a:solidFill>
                  <a:srgbClr val="0070C0"/>
                </a:solidFill>
                <a:latin typeface="Constantia"/>
                <a:cs typeface="Constantia"/>
              </a:rPr>
              <a:t>not|only mediatype </a:t>
            </a:r>
            <a:r>
              <a:rPr sz="1800" i="1" spc="10" dirty="0">
                <a:solidFill>
                  <a:srgbClr val="C00000"/>
                </a:solidFill>
                <a:latin typeface="Constantia"/>
                <a:cs typeface="Constantia"/>
              </a:rPr>
              <a:t>and (</a:t>
            </a:r>
            <a:r>
              <a:rPr sz="1800" b="1" i="1" spc="10" dirty="0">
                <a:solidFill>
                  <a:srgbClr val="0070C0"/>
                </a:solidFill>
                <a:latin typeface="Constantia"/>
                <a:cs typeface="Constantia"/>
              </a:rPr>
              <a:t>expressions</a:t>
            </a:r>
            <a:r>
              <a:rPr sz="1800" i="1" spc="10" dirty="0">
                <a:solidFill>
                  <a:srgbClr val="C00000"/>
                </a:solidFill>
                <a:latin typeface="Constantia"/>
                <a:cs typeface="Constantia"/>
              </a:rPr>
              <a:t>) {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45818" y="3762654"/>
            <a:ext cx="10540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i="1" spc="10" dirty="0">
                <a:solidFill>
                  <a:srgbClr val="C00000"/>
                </a:solidFill>
                <a:latin typeface="Constantia"/>
                <a:cs typeface="Constantia"/>
              </a:rPr>
              <a:t>CSS-Code;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30934" y="4119270"/>
            <a:ext cx="134416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i="1" spc="10" dirty="0">
                <a:solidFill>
                  <a:srgbClr val="C00000"/>
                </a:solidFill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24840" y="4574134"/>
            <a:ext cx="717956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i="1" spc="10" dirty="0">
                <a:solidFill>
                  <a:srgbClr val="0070C0"/>
                </a:solidFill>
                <a:latin typeface="Constantia"/>
                <a:cs typeface="Constantia"/>
              </a:rPr>
              <a:t>You can also have different stylesheets for different media: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5035930"/>
            <a:ext cx="642189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i="1" spc="10" dirty="0">
                <a:solidFill>
                  <a:srgbClr val="C00000"/>
                </a:solidFill>
                <a:latin typeface="Constantia"/>
                <a:cs typeface="Constantia"/>
              </a:rPr>
              <a:t>&lt;link rel="stylesheet" media="</a:t>
            </a:r>
            <a:r>
              <a:rPr sz="1970" b="1" i="1" spc="10" dirty="0">
                <a:solidFill>
                  <a:srgbClr val="0070C0"/>
                </a:solidFill>
                <a:latin typeface="Constantia"/>
                <a:cs typeface="Constantia"/>
              </a:rPr>
              <a:t>mediatype and|not|only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65224" y="5432195"/>
            <a:ext cx="3604127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i="1" spc="10" dirty="0">
                <a:solidFill>
                  <a:srgbClr val="0070C0"/>
                </a:solidFill>
                <a:latin typeface="Constantia"/>
                <a:cs typeface="Constantia"/>
              </a:rPr>
              <a:t>(expressions)</a:t>
            </a:r>
            <a:r>
              <a:rPr sz="2000" i="1" spc="10" dirty="0">
                <a:solidFill>
                  <a:srgbClr val="C00000"/>
                </a:solidFill>
                <a:latin typeface="Constantia"/>
                <a:cs typeface="Constantia"/>
              </a:rPr>
              <a:t>" href="print.css"&gt;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7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183124" cy="890016"/>
          </a:xfrm>
          <a:prstGeom prst="rect">
            <a:avLst/>
          </a:prstGeom>
        </p:spPr>
      </p:pic>
      <p:sp>
        <p:nvSpPr>
          <p:cNvPr id="549" name="object 549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097780" cy="809244"/>
          </a:xfrm>
          <a:prstGeom prst="rect">
            <a:avLst/>
          </a:prstGeom>
        </p:spPr>
      </p:pic>
      <p:pic>
        <p:nvPicPr>
          <p:cNvPr id="80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8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496568"/>
            <a:ext cx="7523988" cy="4152900"/>
          </a:xfrm>
          <a:prstGeom prst="rect">
            <a:avLst/>
          </a:prstGeom>
        </p:spPr>
      </p:pic>
      <p:pic>
        <p:nvPicPr>
          <p:cNvPr id="8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98066"/>
            <a:ext cx="66842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all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202155"/>
            <a:ext cx="402374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Used for all media type devices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723718"/>
            <a:ext cx="100279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print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228061"/>
            <a:ext cx="236210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Used for printers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3749624"/>
            <a:ext cx="119207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screen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4253865"/>
            <a:ext cx="6751193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Used for computer screens, tablets, smart-phones etc.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775657"/>
            <a:ext cx="124998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speech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5279746"/>
            <a:ext cx="673624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C00000"/>
                </a:solidFill>
                <a:latin typeface="Constantia"/>
                <a:cs typeface="Constantia"/>
              </a:rPr>
              <a:t>Used for screen readers that "reads" the page out loud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8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8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602480" cy="890016"/>
          </a:xfrm>
          <a:prstGeom prst="rect">
            <a:avLst/>
          </a:prstGeom>
        </p:spPr>
      </p:pic>
      <p:sp>
        <p:nvSpPr>
          <p:cNvPr id="550" name="object 550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517136" cy="809244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8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13560"/>
            <a:ext cx="106680" cy="106680"/>
          </a:xfrm>
          <a:prstGeom prst="rect">
            <a:avLst/>
          </a:prstGeom>
        </p:spPr>
      </p:pic>
      <p:pic>
        <p:nvPicPr>
          <p:cNvPr id="8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pic>
        <p:nvPicPr>
          <p:cNvPr id="8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8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139940" cy="890016"/>
          </a:xfrm>
          <a:prstGeom prst="rect">
            <a:avLst/>
          </a:prstGeom>
        </p:spPr>
      </p:pic>
      <p:sp>
        <p:nvSpPr>
          <p:cNvPr id="551" name="object 551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050024" cy="809244"/>
          </a:xfrm>
          <a:prstGeom prst="rect">
            <a:avLst/>
          </a:prstGeom>
        </p:spPr>
      </p:pic>
      <p:pic>
        <p:nvPicPr>
          <p:cNvPr id="8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8" y="1981200"/>
            <a:ext cx="8540052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8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139940" cy="890016"/>
          </a:xfrm>
          <a:prstGeom prst="rect">
            <a:avLst/>
          </a:prstGeom>
        </p:spPr>
      </p:pic>
      <p:sp>
        <p:nvSpPr>
          <p:cNvPr id="552" name="object 552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050024" cy="809244"/>
          </a:xfrm>
          <a:prstGeom prst="rect">
            <a:avLst/>
          </a:prstGeom>
        </p:spPr>
      </p:pic>
      <p:pic>
        <p:nvPicPr>
          <p:cNvPr id="8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33675"/>
            <a:ext cx="5438775" cy="1457325"/>
          </a:xfrm>
          <a:prstGeom prst="rect">
            <a:avLst/>
          </a:prstGeom>
        </p:spPr>
      </p:pic>
      <p:pic>
        <p:nvPicPr>
          <p:cNvPr id="8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67200"/>
            <a:ext cx="7096125" cy="1400175"/>
          </a:xfrm>
          <a:prstGeom prst="rect">
            <a:avLst/>
          </a:prstGeom>
        </p:spPr>
      </p:pic>
      <p:pic>
        <p:nvPicPr>
          <p:cNvPr id="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419475" cy="1209675"/>
          </a:xfrm>
          <a:prstGeom prst="rect">
            <a:avLst/>
          </a:prstGeom>
        </p:spPr>
      </p:pic>
      <p:pic>
        <p:nvPicPr>
          <p:cNvPr id="8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47800"/>
            <a:ext cx="4010025" cy="942975"/>
          </a:xfrm>
          <a:prstGeom prst="rect">
            <a:avLst/>
          </a:prstGeom>
        </p:spPr>
      </p:pic>
      <p:pic>
        <p:nvPicPr>
          <p:cNvPr id="8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24600"/>
            <a:ext cx="5353050" cy="533400"/>
          </a:xfrm>
          <a:prstGeom prst="rect">
            <a:avLst/>
          </a:prstGeom>
        </p:spPr>
      </p:pic>
      <p:pic>
        <p:nvPicPr>
          <p:cNvPr id="83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791200"/>
            <a:ext cx="59340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99616"/>
            <a:ext cx="4375404" cy="5358384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76018"/>
            <a:ext cx="338593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Incorrect (or no) DOCTYPE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24840" y="2148839"/>
            <a:ext cx="319709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Lack of Valid HTML / CSS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621279"/>
            <a:ext cx="322974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Vendor Specific CSS Styles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3093745"/>
            <a:ext cx="2060302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Use a CSS Reset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3566413"/>
            <a:ext cx="406547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Using Cross Browser Testing Tools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995814"/>
            <a:ext cx="1846209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spc="10" dirty="0">
                <a:solidFill>
                  <a:srgbClr val="C00000"/>
                </a:solidFill>
                <a:latin typeface="Constantia"/>
                <a:cs typeface="Constantia"/>
              </a:rPr>
              <a:t>BrowseEmAll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4410494"/>
            <a:ext cx="1702818" cy="2410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spc="10" dirty="0">
                <a:solidFill>
                  <a:srgbClr val="C00000"/>
                </a:solidFill>
                <a:latin typeface="Constantia"/>
                <a:cs typeface="Constantia"/>
              </a:rPr>
              <a:t>Browserling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90904" y="4825251"/>
            <a:ext cx="3256768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spc="10" dirty="0">
                <a:solidFill>
                  <a:srgbClr val="C00000"/>
                </a:solidFill>
                <a:latin typeface="Constantia"/>
                <a:cs typeface="Constantia"/>
              </a:rPr>
              <a:t>CrossBrowserTesting.com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90904" y="5239779"/>
            <a:ext cx="1873178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b="1" spc="10" dirty="0">
                <a:solidFill>
                  <a:srgbClr val="C00000"/>
                </a:solidFill>
                <a:latin typeface="Constantia"/>
                <a:cs typeface="Constantia"/>
              </a:rPr>
              <a:t>Browsershots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8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203948" cy="890016"/>
          </a:xfrm>
          <a:prstGeom prst="rect">
            <a:avLst/>
          </a:prstGeom>
        </p:spPr>
      </p:pic>
      <p:sp>
        <p:nvSpPr>
          <p:cNvPr id="553" name="object 553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118604" cy="809244"/>
          </a:xfrm>
          <a:prstGeom prst="rect">
            <a:avLst/>
          </a:prstGeom>
        </p:spPr>
      </p:pic>
      <p:pic>
        <p:nvPicPr>
          <p:cNvPr id="8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397507"/>
            <a:ext cx="7310628" cy="4376928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562887"/>
            <a:ext cx="243573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The Element 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24840" y="2645308"/>
            <a:ext cx="1862861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The ID 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3777894"/>
            <a:ext cx="2115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The Class 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5017299"/>
            <a:ext cx="1133026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70C0"/>
                </a:solidFill>
                <a:latin typeface="Constantia"/>
                <a:cs typeface="Constantia"/>
              </a:rPr>
              <a:t>To select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90904" y="5508052"/>
            <a:ext cx="416483" cy="2167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4680204" cy="89001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4594860" cy="809244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31" y="3048038"/>
            <a:ext cx="3320669" cy="3768094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1953768"/>
            <a:ext cx="5440680" cy="672083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8" y="1962912"/>
            <a:ext cx="2636520" cy="630936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2049780"/>
            <a:ext cx="5248656" cy="480059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" y="2058924"/>
            <a:ext cx="2444495" cy="43891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615694" y="2192278"/>
            <a:ext cx="2240273" cy="254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p{color:green;}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3070859"/>
            <a:ext cx="5440680" cy="690372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8" y="3078480"/>
            <a:ext cx="3614928" cy="630936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3166872"/>
            <a:ext cx="5248656" cy="498347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" y="3174492"/>
            <a:ext cx="2444495" cy="438912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492" y="3174492"/>
            <a:ext cx="1042415" cy="438912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84" y="3174492"/>
            <a:ext cx="624840" cy="43891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615694" y="3309369"/>
            <a:ext cx="3219069" cy="254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#paraone{color:green;}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4239768"/>
            <a:ext cx="5440680" cy="690372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8" y="4248912"/>
            <a:ext cx="4034028" cy="630936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4335780"/>
            <a:ext cx="5248656" cy="498348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" y="4344924"/>
            <a:ext cx="3842004" cy="43891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5694" y="4478912"/>
            <a:ext cx="363777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.firstclass{color:green;}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9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5204460"/>
            <a:ext cx="5440680" cy="67056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" y="5212080"/>
            <a:ext cx="3893820" cy="630936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72" y="5300472"/>
            <a:ext cx="5248656" cy="478536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" y="5308092"/>
            <a:ext cx="3701796" cy="43891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539494" y="5443378"/>
            <a:ext cx="3497555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8CF4F2"/>
                </a:solidFill>
                <a:latin typeface="Consolas"/>
                <a:cs typeface="Consolas"/>
              </a:rPr>
              <a:t>p.firstclass{color:red;}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437888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1524000"/>
            <a:ext cx="7187184" cy="4908804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3342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725498"/>
            <a:ext cx="425592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00" b="1" spc="10" dirty="0">
                <a:solidFill>
                  <a:srgbClr val="FF0000"/>
                </a:solidFill>
                <a:latin typeface="Constantia"/>
                <a:cs typeface="Constantia"/>
              </a:rPr>
              <a:t>Incorrect (or no) DOCTYPE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263115"/>
            <a:ext cx="641021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Doctype should always be the very first line in your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732506"/>
            <a:ext cx="65093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html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90904" y="3240253"/>
            <a:ext cx="570821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This simple one-line of code can make all the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65224" y="3709645"/>
            <a:ext cx="605697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difference between a cleanly rendered website and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65224" y="4179418"/>
            <a:ext cx="2376275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a strange rendering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4686910"/>
            <a:ext cx="627719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0A208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So if some browsers acts up in any way check your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65224" y="5156302"/>
            <a:ext cx="170775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Doctype first!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8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203948" cy="890016"/>
          </a:xfrm>
          <a:prstGeom prst="rect">
            <a:avLst/>
          </a:prstGeom>
        </p:spPr>
      </p:pic>
      <p:sp>
        <p:nvSpPr>
          <p:cNvPr id="554" name="object 554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118604" cy="809244"/>
          </a:xfrm>
          <a:prstGeom prst="rect">
            <a:avLst/>
          </a:prstGeom>
        </p:spPr>
      </p:pic>
      <p:pic>
        <p:nvPicPr>
          <p:cNvPr id="8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04" y="3048038"/>
            <a:ext cx="3320796" cy="3768094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895088"/>
          </a:xfrm>
          <a:prstGeom prst="rect">
            <a:avLst/>
          </a:prstGeom>
        </p:spPr>
      </p:pic>
      <p:pic>
        <p:nvPicPr>
          <p:cNvPr id="8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498092"/>
            <a:ext cx="7574280" cy="4515612"/>
          </a:xfrm>
          <a:prstGeom prst="rect">
            <a:avLst/>
          </a:prstGeom>
        </p:spPr>
      </p:pic>
      <p:pic>
        <p:nvPicPr>
          <p:cNvPr id="8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7914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88567"/>
            <a:ext cx="363496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b="1" spc="10" dirty="0">
                <a:solidFill>
                  <a:srgbClr val="FF0000"/>
                </a:solidFill>
                <a:latin typeface="Constantia"/>
                <a:cs typeface="Constantia"/>
              </a:rPr>
              <a:t>Lack of Valid HTML / CSS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150363"/>
            <a:ext cx="633415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Different browsers interpret HTML and CSS differently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02334" y="2575204"/>
            <a:ext cx="1476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BB8605"/>
                </a:solidFill>
                <a:latin typeface="Arial"/>
                <a:cs typeface="Arial"/>
              </a:rPr>
              <a:t> </a:t>
            </a:r>
            <a:r>
              <a:rPr sz="1800" spc="10" dirty="0">
                <a:solidFill>
                  <a:srgbClr val="0070C0"/>
                </a:solidFill>
                <a:latin typeface="Constantia"/>
                <a:cs typeface="Constantia"/>
              </a:rPr>
              <a:t>For example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76654" y="2959151"/>
            <a:ext cx="5945731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if you forgot to close one &lt;div&gt; in your code. Now maybe Chrome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905254" y="3276143"/>
            <a:ext cx="536201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and Firefox will just add the missing &lt;/div&gt; and it will render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05254" y="3593135"/>
            <a:ext cx="594090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correctly. Other browsers may not be so forgiving and the rendering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05254" y="3910127"/>
            <a:ext cx="546173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will look different without so much as a hint on what might be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905254" y="4227500"/>
            <a:ext cx="65145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wrong.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676654" y="4582592"/>
            <a:ext cx="535305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And finding the missing closing tab manually can be quite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05254" y="4899584"/>
            <a:ext cx="398249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frustrating, especially on a larger web project.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5275198"/>
            <a:ext cx="665585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Luckily you can automatically validate your code using the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65224" y="5671692"/>
            <a:ext cx="393634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W3C Validators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for HTML and CSS.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8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203948" cy="890016"/>
          </a:xfrm>
          <a:prstGeom prst="rect">
            <a:avLst/>
          </a:prstGeom>
        </p:spPr>
      </p:pic>
      <p:sp>
        <p:nvSpPr>
          <p:cNvPr id="555" name="object 555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118604" cy="809244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04" y="3048038"/>
            <a:ext cx="3320796" cy="3768094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590288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501138"/>
            <a:ext cx="7490460" cy="5356860"/>
          </a:xfrm>
          <a:prstGeom prst="rect">
            <a:avLst/>
          </a:prstGeom>
        </p:spPr>
      </p:pic>
      <p:pic>
        <p:nvPicPr>
          <p:cNvPr id="86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4866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66519"/>
            <a:ext cx="311828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5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800" b="1" spc="10" dirty="0">
                <a:solidFill>
                  <a:srgbClr val="FF0000"/>
                </a:solidFill>
                <a:latin typeface="Constantia"/>
                <a:cs typeface="Constantia"/>
              </a:rPr>
              <a:t>Vendor Specific CSS Styles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055532"/>
            <a:ext cx="6775433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Whenever a browser vendor implements a new CSS functionality they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5224" y="2392337"/>
            <a:ext cx="5672213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will often hide it behind a so called </a:t>
            </a:r>
            <a:r>
              <a:rPr sz="1700" spc="10" dirty="0">
                <a:solidFill>
                  <a:srgbClr val="FF0000"/>
                </a:solidFill>
                <a:latin typeface="Constantia"/>
                <a:cs typeface="Constantia"/>
              </a:rPr>
              <a:t>vendor specific CSS style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02334" y="2756217"/>
            <a:ext cx="597503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After the style has been standardized the vendor will often remove the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30934" y="3053422"/>
            <a:ext cx="6209550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vendor specific version or add a modified version without the vendor prefix.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399954"/>
            <a:ext cx="3153196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Vendor Specific Prefixes types: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2334" y="3763835"/>
            <a:ext cx="338423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500" b="1" spc="10" dirty="0">
                <a:solidFill>
                  <a:srgbClr val="FF0000"/>
                </a:solidFill>
                <a:latin typeface="Constantia"/>
                <a:cs typeface="Constantia"/>
              </a:rPr>
              <a:t>-ms-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for Microsoft (Internet Explorer)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02334" y="4099115"/>
            <a:ext cx="347491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500" b="1" spc="10" dirty="0">
                <a:solidFill>
                  <a:srgbClr val="FF0000"/>
                </a:solidFill>
                <a:latin typeface="Constantia"/>
                <a:cs typeface="Constantia"/>
              </a:rPr>
              <a:t>-moz-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for Mozilla Foundation (Firefox)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02334" y="4434776"/>
            <a:ext cx="135674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500" b="1" spc="10" dirty="0">
                <a:solidFill>
                  <a:srgbClr val="FF0000"/>
                </a:solidFill>
                <a:latin typeface="Constantia"/>
                <a:cs typeface="Constantia"/>
              </a:rPr>
              <a:t>-o-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for Opera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2334" y="4770056"/>
            <a:ext cx="292169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500" b="1" spc="10" dirty="0">
                <a:solidFill>
                  <a:srgbClr val="FF0000"/>
                </a:solidFill>
                <a:latin typeface="Constantia"/>
                <a:cs typeface="Constantia"/>
              </a:rPr>
              <a:t>-webkit-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for Safari and Chrome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90904" y="5116359"/>
            <a:ext cx="6749894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So to make sure your code works in all browsers you’ll need to add the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65224" y="5453417"/>
            <a:ext cx="4316671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F0000"/>
                </a:solidFill>
                <a:latin typeface="Constantia"/>
                <a:cs typeface="Constantia"/>
              </a:rPr>
              <a:t>unprefixed version 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alongside all </a:t>
            </a:r>
            <a:r>
              <a:rPr sz="1700" spc="10" dirty="0">
                <a:solidFill>
                  <a:srgbClr val="FF0000"/>
                </a:solidFill>
                <a:latin typeface="Constantia"/>
                <a:cs typeface="Constantia"/>
              </a:rPr>
              <a:t>prefixed 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one’s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87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203948" cy="890016"/>
          </a:xfrm>
          <a:prstGeom prst="rect">
            <a:avLst/>
          </a:prstGeom>
        </p:spPr>
      </p:pic>
      <p:sp>
        <p:nvSpPr>
          <p:cNvPr id="556" name="object 556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7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118604" cy="809244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60" y="3299459"/>
            <a:ext cx="4221479" cy="1581912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3322319"/>
            <a:ext cx="4215384" cy="1475232"/>
          </a:xfrm>
          <a:prstGeom prst="rect">
            <a:avLst/>
          </a:prstGeom>
        </p:spPr>
      </p:pic>
      <p:pic>
        <p:nvPicPr>
          <p:cNvPr id="87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72" y="3395471"/>
            <a:ext cx="4029456" cy="1389888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121529" y="3523509"/>
            <a:ext cx="344614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FFC000"/>
                </a:solidFill>
                <a:latin typeface="Consolas"/>
                <a:cs typeface="Consolas"/>
              </a:rPr>
              <a:t>-moz-transform</a:t>
            </a:r>
            <a:r>
              <a:rPr sz="1570" spc="10" dirty="0">
                <a:solidFill>
                  <a:srgbClr val="FFC000"/>
                </a:solidFill>
                <a:latin typeface="Consolas"/>
                <a:cs typeface="Consolas"/>
              </a:rPr>
              <a:t>: skewX(-50deg);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121529" y="3767350"/>
            <a:ext cx="3778377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b="1" spc="10" dirty="0">
                <a:solidFill>
                  <a:srgbClr val="FFC000"/>
                </a:solidFill>
                <a:latin typeface="Consolas"/>
                <a:cs typeface="Consolas"/>
              </a:rPr>
              <a:t>-webkit-transform</a:t>
            </a:r>
            <a:r>
              <a:rPr sz="1570" spc="10" dirty="0">
                <a:solidFill>
                  <a:srgbClr val="FFC000"/>
                </a:solidFill>
                <a:latin typeface="Consolas"/>
                <a:cs typeface="Consolas"/>
              </a:rPr>
              <a:t>: skewX(-50deg);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121529" y="4011189"/>
            <a:ext cx="333489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C000"/>
                </a:solidFill>
                <a:latin typeface="Consolas"/>
                <a:cs typeface="Consolas"/>
              </a:rPr>
              <a:t>-ms-transform</a:t>
            </a:r>
            <a:r>
              <a:rPr sz="1600" spc="10" dirty="0">
                <a:solidFill>
                  <a:srgbClr val="FFC000"/>
                </a:solidFill>
                <a:latin typeface="Consolas"/>
                <a:cs typeface="Consolas"/>
              </a:rPr>
              <a:t>: skewX(-45deg);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121529" y="4255057"/>
            <a:ext cx="3223641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C000"/>
                </a:solidFill>
                <a:latin typeface="Consolas"/>
                <a:cs typeface="Consolas"/>
              </a:rPr>
              <a:t>-o-transform</a:t>
            </a:r>
            <a:r>
              <a:rPr sz="1600" spc="10" dirty="0">
                <a:solidFill>
                  <a:srgbClr val="FFC000"/>
                </a:solidFill>
                <a:latin typeface="Consolas"/>
                <a:cs typeface="Consolas"/>
              </a:rPr>
              <a:t>: skewX(-45deg);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121529" y="4499124"/>
            <a:ext cx="288988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C000"/>
                </a:solidFill>
                <a:latin typeface="Consolas"/>
                <a:cs typeface="Consolas"/>
              </a:rPr>
              <a:t>transform</a:t>
            </a:r>
            <a:r>
              <a:rPr sz="1600" spc="10" dirty="0">
                <a:solidFill>
                  <a:srgbClr val="FFC000"/>
                </a:solidFill>
                <a:latin typeface="Consolas"/>
                <a:cs typeface="Consolas"/>
              </a:rPr>
              <a:t>: skewX(-45deg);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7562087" cy="4971288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99616"/>
            <a:ext cx="7417307" cy="5358384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7458456" cy="48676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676018"/>
            <a:ext cx="235975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EB80A"/>
                </a:solidFill>
                <a:latin typeface="Arial"/>
                <a:cs typeface="Arial"/>
              </a:rPr>
              <a:t>  </a:t>
            </a:r>
            <a:r>
              <a:rPr sz="1970" b="1" spc="10" dirty="0">
                <a:solidFill>
                  <a:srgbClr val="FF0000"/>
                </a:solidFill>
                <a:latin typeface="Constantia"/>
                <a:cs typeface="Constantia"/>
              </a:rPr>
              <a:t>Using CSS Resets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90904" y="2105800"/>
            <a:ext cx="2554139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What Is A CSS Reset?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02334" y="2504745"/>
            <a:ext cx="630024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is a short, often compressed (minified) set of CSS rules that resets the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30934" y="2821737"/>
            <a:ext cx="4703873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styling of all HTML elements to a consistent baseline.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3176854"/>
            <a:ext cx="6186151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Every browser comes with a different set of internal, basic CSS styles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30934" y="3494075"/>
            <a:ext cx="506101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which apply if the current website does not override them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02334" y="3849167"/>
            <a:ext cx="141495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For  Example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76654" y="4198556"/>
            <a:ext cx="574852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9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440" spc="10" dirty="0">
                <a:solidFill>
                  <a:srgbClr val="C00000"/>
                </a:solidFill>
                <a:latin typeface="Constantia"/>
                <a:cs typeface="Constantia"/>
              </a:rPr>
              <a:t>Margin- and padding-related differences that occur across different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05254" y="4495736"/>
            <a:ext cx="78276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C00000"/>
                </a:solidFill>
                <a:latin typeface="Constantia"/>
                <a:cs typeface="Constantia"/>
              </a:rPr>
              <a:t>browsers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90904" y="4852683"/>
            <a:ext cx="4840218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A few commonly used reset style sheets are: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02334" y="5251628"/>
            <a:ext cx="150596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Normalize.css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02334" y="5606745"/>
            <a:ext cx="1430138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HTML5Reset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02334" y="5962066"/>
            <a:ext cx="220626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BB8605"/>
                </a:solidFill>
                <a:latin typeface="Arial"/>
                <a:cs typeface="Arial"/>
              </a:rPr>
              <a:t>  </a:t>
            </a:r>
            <a:r>
              <a:rPr sz="1600" spc="10" dirty="0">
                <a:solidFill>
                  <a:srgbClr val="C00000"/>
                </a:solidFill>
                <a:latin typeface="Constantia"/>
                <a:cs typeface="Constantia"/>
              </a:rPr>
              <a:t>Eric Meyers CSS Reset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8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7203948" cy="890016"/>
          </a:xfrm>
          <a:prstGeom prst="rect">
            <a:avLst/>
          </a:prstGeom>
        </p:spPr>
      </p:pic>
      <p:sp>
        <p:nvSpPr>
          <p:cNvPr id="557" name="object 557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7118604" cy="809244"/>
          </a:xfrm>
          <a:prstGeom prst="rect">
            <a:avLst/>
          </a:prstGeom>
        </p:spPr>
      </p:pic>
      <p:pic>
        <p:nvPicPr>
          <p:cNvPr id="8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04" y="3048038"/>
            <a:ext cx="3320796" cy="3768094"/>
          </a:xfrm>
          <a:prstGeom prst="rect">
            <a:avLst/>
          </a:prstGeom>
        </p:spPr>
      </p:pic>
      <p:pic>
        <p:nvPicPr>
          <p:cNvPr id="8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8" y="6313718"/>
            <a:ext cx="538759" cy="472351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7" y="6313716"/>
            <a:ext cx="733323" cy="544284"/>
          </a:xfrm>
          <a:prstGeom prst="rect">
            <a:avLst/>
          </a:prstGeom>
        </p:spPr>
      </p:pic>
      <p:pic>
        <p:nvPicPr>
          <p:cNvPr id="8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355579"/>
            <a:ext cx="507327" cy="46055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438656"/>
            <a:ext cx="3675888" cy="4895088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1399032"/>
            <a:ext cx="3677412" cy="5458968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0472"/>
            <a:ext cx="3572256" cy="479145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4840" y="1589126"/>
            <a:ext cx="262398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CSS attribute types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24840" y="1967459"/>
            <a:ext cx="334859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CSS-Float vs inline-block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2345411"/>
            <a:ext cx="266358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CSS Navigation Bar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723363"/>
            <a:ext cx="254617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CSS Image Gallery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4840" y="3101340"/>
            <a:ext cx="2920241" cy="580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050" spc="10" dirty="0">
                <a:solidFill>
                  <a:srgbClr val="0070C0"/>
                </a:solidFill>
                <a:latin typeface="Constantia"/>
                <a:cs typeface="Constantia"/>
              </a:rPr>
              <a:t>Image Transparency -</a:t>
            </a:r>
            <a:endParaRPr sz="20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Hover Effect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90904" y="3740149"/>
            <a:ext cx="114091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opacity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90904" y="4052569"/>
            <a:ext cx="144582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E0A208"/>
                </a:solidFill>
                <a:latin typeface="Arial"/>
                <a:cs typeface="Arial"/>
              </a:rPr>
              <a:t>  </a:t>
            </a:r>
            <a:r>
              <a:rPr sz="2000" spc="10" dirty="0">
                <a:solidFill>
                  <a:srgbClr val="0070C0"/>
                </a:solidFill>
                <a:latin typeface="Constantia"/>
                <a:cs typeface="Constantia"/>
              </a:rPr>
              <a:t>img:hover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24840" y="4406494"/>
            <a:ext cx="196719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Image Sprites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784446"/>
            <a:ext cx="195833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CSS-Outlines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24840" y="5162398"/>
            <a:ext cx="235519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CSS-Dimensions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24840" y="5540375"/>
            <a:ext cx="2097759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CSS-Scrollbars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24840" y="5918556"/>
            <a:ext cx="2839010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200" spc="10" dirty="0">
                <a:solidFill>
                  <a:srgbClr val="0070C0"/>
                </a:solidFill>
                <a:latin typeface="Constantia"/>
                <a:cs typeface="Constantia"/>
              </a:rPr>
              <a:t>Text and box shadow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"/>
            <a:ext cx="7498080" cy="868680"/>
          </a:xfrm>
          <a:prstGeom prst="rect">
            <a:avLst/>
          </a:prstGeom>
        </p:spPr>
      </p:pic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419100"/>
            <a:ext cx="5524500" cy="890016"/>
          </a:xfrm>
          <a:prstGeom prst="rect">
            <a:avLst/>
          </a:prstGeom>
        </p:spPr>
      </p:pic>
      <p:sp>
        <p:nvSpPr>
          <p:cNvPr id="558" name="object 558"/>
          <p:cNvSpPr/>
          <p:nvPr/>
        </p:nvSpPr>
        <p:spPr>
          <a:xfrm>
            <a:off x="533400" y="457200"/>
            <a:ext cx="7391400" cy="762000"/>
          </a:xfrm>
          <a:custGeom>
            <a:avLst/>
            <a:gdLst/>
            <a:ahLst/>
            <a:cxnLst/>
            <a:rect l="l" t="t" r="r" b="b"/>
            <a:pathLst>
              <a:path w="7391400" h="762000">
                <a:moveTo>
                  <a:pt x="0" y="762000"/>
                </a:moveTo>
                <a:lnTo>
                  <a:pt x="0" y="0"/>
                </a:lnTo>
                <a:lnTo>
                  <a:pt x="7391400" y="0"/>
                </a:lnTo>
                <a:lnTo>
                  <a:pt x="73914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457200"/>
            <a:ext cx="5440680" cy="809244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377694"/>
            <a:ext cx="5257800" cy="548030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511675" y="1591131"/>
            <a:ext cx="1875097" cy="33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CSS3 Texts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511675" y="2024557"/>
            <a:ext cx="3065789" cy="6873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420" spc="10" dirty="0">
                <a:solidFill>
                  <a:srgbClr val="0070C0"/>
                </a:solidFill>
                <a:latin typeface="Constantia"/>
                <a:cs typeface="Constantia"/>
              </a:rPr>
              <a:t>CSS3 border-image</a:t>
            </a:r>
            <a:endParaRPr sz="24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Property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511675" y="2813989"/>
            <a:ext cx="1981766" cy="330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CSS3 colors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511675" y="3247059"/>
            <a:ext cx="2533055" cy="330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CSS3 Gradients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511675" y="3679875"/>
            <a:ext cx="2262206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CSS3 Shadow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511675" y="4112843"/>
            <a:ext cx="3120649" cy="687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360" spc="10" dirty="0">
                <a:solidFill>
                  <a:srgbClr val="0070C0"/>
                </a:solidFill>
                <a:latin typeface="Constantia"/>
                <a:cs typeface="Constantia"/>
              </a:rPr>
              <a:t>CSS3 Multi-column</a:t>
            </a:r>
            <a:endParaRPr sz="23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Layouts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511675" y="4902504"/>
            <a:ext cx="2222190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Google Fonts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11675" y="5335345"/>
            <a:ext cx="2446757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Media Queries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511675" y="5768390"/>
            <a:ext cx="2097844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EB80A"/>
                </a:solidFill>
                <a:latin typeface="Arial"/>
                <a:cs typeface="Arial"/>
              </a:rPr>
              <a:t> </a:t>
            </a:r>
            <a:r>
              <a:rPr sz="2600" spc="10" dirty="0">
                <a:solidFill>
                  <a:srgbClr val="0070C0"/>
                </a:solidFill>
                <a:latin typeface="Constantia"/>
                <a:cs typeface="Constantia"/>
              </a:rPr>
              <a:t>Quirk Mode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3254</Words>
  <Application>Microsoft Office PowerPoint</Application>
  <PresentationFormat>On-screen Show (4:3)</PresentationFormat>
  <Paragraphs>1222</Paragraphs>
  <Slides>94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Abu Ayub</cp:lastModifiedBy>
  <cp:revision>19</cp:revision>
  <dcterms:created xsi:type="dcterms:W3CDTF">2023-03-16T09:05:29Z</dcterms:created>
  <dcterms:modified xsi:type="dcterms:W3CDTF">2023-05-12T05:12:27Z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2023-03-16T00:00:00Z</vt:filetime>
  </property>
  <property fmtid="{D5CDD505-2E9C-101B-9397-08002B2CF9AE}" pid="3" name="LastSaved">
    <vt:filetime>2023-03-16T00:00:00Z</vt:filetime>
  </property>
</Properties>
</file>